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84" r:id="rId5"/>
    <p:sldId id="307" r:id="rId6"/>
    <p:sldId id="287" r:id="rId7"/>
    <p:sldId id="297" r:id="rId8"/>
    <p:sldId id="306" r:id="rId9"/>
    <p:sldId id="261" r:id="rId10"/>
    <p:sldId id="298" r:id="rId11"/>
    <p:sldId id="299" r:id="rId12"/>
    <p:sldId id="301" r:id="rId13"/>
    <p:sldId id="302" r:id="rId14"/>
    <p:sldId id="303" r:id="rId15"/>
    <p:sldId id="304" r:id="rId16"/>
    <p:sldId id="296" r:id="rId17"/>
    <p:sldId id="289" r:id="rId18"/>
    <p:sldId id="290" r:id="rId19"/>
    <p:sldId id="294" r:id="rId20"/>
    <p:sldId id="305" r:id="rId21"/>
    <p:sldId id="29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404" autoAdjust="0"/>
  </p:normalViewPr>
  <p:slideViewPr>
    <p:cSldViewPr snapToGrid="0" snapToObjects="1" showGuides="1">
      <p:cViewPr varScale="1">
        <p:scale>
          <a:sx n="70" d="100"/>
          <a:sy n="70" d="100"/>
        </p:scale>
        <p:origin x="536" y="52"/>
      </p:cViewPr>
      <p:guideLst>
        <p:guide orient="horz" pos="528"/>
        <p:guide pos="6216"/>
        <p:guide pos="1440"/>
        <p:guide orient="horz" pos="2352"/>
        <p:guide orient="horz" pos="936"/>
        <p:guide pos="3840"/>
        <p:guide orient="horz" pos="3144"/>
      </p:guideLst>
    </p:cSldViewPr>
  </p:slideViewPr>
  <p:outlineViewPr>
    <p:cViewPr>
      <p:scale>
        <a:sx n="33" d="100"/>
        <a:sy n="33" d="100"/>
      </p:scale>
      <p:origin x="0" y="-4196"/>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7/18/2024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nanonets.com/blog/zero-shot/" TargetMode="External"/><Relationship Id="rId2" Type="http://schemas.openxmlformats.org/officeDocument/2006/relationships/hyperlink" Target="https://cloud.google.com/explainable-ai"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anonets.com/blog/data-extraction-types-techniques/"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nanonets.com/blog/data-extraction-types-techniques/"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nanonets.com/blog/data-extraction-types-techniques/" TargetMode="External"/><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mailto:Kaspar.Antony@Wipro.com" TargetMode="Externa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nanonets.com/blog/data-augmentation-how-to-use-deep-learning-when-you-have-limited-data-part-2/"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110593" y="1024128"/>
            <a:ext cx="9912096" cy="1645920"/>
          </a:xfrm>
        </p:spPr>
        <p:txBody>
          <a:bodyPr/>
          <a:lstStyle/>
          <a:p>
            <a:pPr algn="ctr"/>
            <a:r>
              <a:rPr lang="en-US" sz="2400" b="1" dirty="0" err="1"/>
              <a:t>B.S.Abdur</a:t>
            </a:r>
            <a:r>
              <a:rPr lang="en-US" sz="2400" b="1" dirty="0"/>
              <a:t> Rahman </a:t>
            </a:r>
            <a:r>
              <a:rPr lang="en-US" sz="3200" b="1" dirty="0"/>
              <a:t>Crescent</a:t>
            </a:r>
            <a:r>
              <a:rPr lang="en-US" sz="2400" b="1" dirty="0"/>
              <a:t> Institute of Science &amp; Technology</a:t>
            </a:r>
            <a:r>
              <a:rPr lang="en-US" sz="2800" b="1" dirty="0"/>
              <a:t> </a:t>
            </a:r>
            <a:br>
              <a:rPr lang="en-US" sz="2800" b="1" dirty="0"/>
            </a:br>
            <a:br>
              <a:rPr lang="en-US" sz="2800" b="1" dirty="0"/>
            </a:br>
            <a:r>
              <a:rPr lang="en-US" sz="2000" b="0" i="0" u="none" strike="noStrike" baseline="0" dirty="0">
                <a:latin typeface="Arial" panose="020B0604020202020204" pitchFamily="34" charset="0"/>
              </a:rPr>
              <a:t>SCHOOL OF COMPUTER INFORMATION AND MATHEMATICAL SCIENCES</a:t>
            </a:r>
            <a:br>
              <a:rPr lang="en-US" sz="1800" b="0" i="0" u="none" strike="noStrike" baseline="0" dirty="0">
                <a:latin typeface="Arial" panose="020B0604020202020204" pitchFamily="34" charset="0"/>
              </a:rPr>
            </a:br>
            <a:r>
              <a:rPr lang="en-IN" sz="2000" b="0" i="0" u="none" strike="noStrike" baseline="0" dirty="0">
                <a:latin typeface="Arial" panose="020B0604020202020204" pitchFamily="34" charset="0"/>
              </a:rPr>
              <a:t>DEPARTMENT OF COMPUTER APPLICATIONS</a:t>
            </a:r>
            <a:endParaRPr lang="en-US" sz="2000" b="1"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978408" y="4806696"/>
            <a:ext cx="2286000" cy="630936"/>
          </a:xfrm>
        </p:spPr>
        <p:txBody>
          <a:bodyPr/>
          <a:lstStyle/>
          <a:p>
            <a:r>
              <a:rPr lang="en-US" dirty="0" err="1"/>
              <a:t>Kaspar</a:t>
            </a:r>
            <a:r>
              <a:rPr lang="en-US" dirty="0"/>
              <a:t> </a:t>
            </a:r>
            <a:r>
              <a:rPr lang="en-US" dirty="0" err="1"/>
              <a:t>Kennady.A</a:t>
            </a:r>
            <a:endParaRPr lang="en-US" dirty="0"/>
          </a:p>
          <a:p>
            <a:r>
              <a:rPr lang="en-US" dirty="0"/>
              <a:t>11​-Jun-2024</a:t>
            </a:r>
          </a:p>
          <a:p>
            <a:endParaRPr lang="en-US" dirty="0"/>
          </a:p>
        </p:txBody>
      </p:sp>
      <p:pic>
        <p:nvPicPr>
          <p:cNvPr id="37" name="Picture Placeholder 36">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a:blip r:embed="rId2"/>
          <a:srcRect l="10122" r="10122"/>
          <a:stretch/>
        </p:blipFill>
        <p:spPr>
          <a:xfrm>
            <a:off x="8385048" y="3480816"/>
            <a:ext cx="2637641" cy="2343912"/>
          </a:xfrm>
        </p:spPr>
      </p:pic>
      <p:sp>
        <p:nvSpPr>
          <p:cNvPr id="2" name="Title 22">
            <a:extLst>
              <a:ext uri="{FF2B5EF4-FFF2-40B4-BE49-F238E27FC236}">
                <a16:creationId xmlns:a16="http://schemas.microsoft.com/office/drawing/2014/main" id="{D75763A2-7B90-4984-854E-CC65E98435A0}"/>
              </a:ext>
            </a:extLst>
          </p:cNvPr>
          <p:cNvSpPr txBox="1">
            <a:spLocks/>
          </p:cNvSpPr>
          <p:nvPr/>
        </p:nvSpPr>
        <p:spPr>
          <a:xfrm>
            <a:off x="978408" y="2487168"/>
            <a:ext cx="9912096" cy="993648"/>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r>
              <a:rPr lang="en-US" sz="1800" b="1" spc="-25"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Real-time </a:t>
            </a:r>
            <a:r>
              <a:rPr lang="en-US" sz="1800" b="1" i="0" dirty="0">
                <a:solidFill>
                  <a:srgbClr val="111111"/>
                </a:solidFill>
                <a:effectLst/>
                <a:highlight>
                  <a:srgbClr val="F9F9F9"/>
                </a:highlight>
                <a:latin typeface="Arial" panose="020B0604020202020204" pitchFamily="34" charset="0"/>
                <a:cs typeface="Arial" panose="020B0604020202020204" pitchFamily="34" charset="0"/>
              </a:rPr>
              <a:t>Image processing</a:t>
            </a:r>
            <a:r>
              <a:rPr lang="en-US" sz="1800" b="0" i="0" dirty="0">
                <a:solidFill>
                  <a:srgbClr val="111111"/>
                </a:solidFill>
                <a:effectLst/>
                <a:highlight>
                  <a:srgbClr val="F9F9F9"/>
                </a:highlight>
                <a:latin typeface="Arial" panose="020B0604020202020204" pitchFamily="34" charset="0"/>
                <a:cs typeface="Arial" panose="020B0604020202020204" pitchFamily="34" charset="0"/>
              </a:rPr>
              <a:t> using </a:t>
            </a:r>
            <a:r>
              <a:rPr lang="en-US" sz="1800" b="1" i="0" dirty="0">
                <a:solidFill>
                  <a:srgbClr val="111111"/>
                </a:solidFill>
                <a:effectLst/>
                <a:highlight>
                  <a:srgbClr val="F9F9F9"/>
                </a:highlight>
                <a:latin typeface="Arial" panose="020B0604020202020204" pitchFamily="34" charset="0"/>
                <a:cs typeface="Arial" panose="020B0604020202020204" pitchFamily="34" charset="0"/>
              </a:rPr>
              <a:t>Artificial Intelligence (AI) for Retail Banking</a:t>
            </a:r>
            <a:endParaRPr lang="en-US" sz="1800" dirty="0">
              <a:latin typeface="Arial" panose="020B0604020202020204" pitchFamily="34" charset="0"/>
              <a:cs typeface="Arial" panose="020B0604020202020204" pitchFamily="34" charset="0"/>
            </a:endParaRPr>
          </a:p>
        </p:txBody>
      </p:sp>
      <p:sp>
        <p:nvSpPr>
          <p:cNvPr id="3" name="Subtitle 25">
            <a:extLst>
              <a:ext uri="{FF2B5EF4-FFF2-40B4-BE49-F238E27FC236}">
                <a16:creationId xmlns:a16="http://schemas.microsoft.com/office/drawing/2014/main" id="{B8B53354-BC7F-7049-BDC9-A81C09ECB0F1}"/>
              </a:ext>
            </a:extLst>
          </p:cNvPr>
          <p:cNvSpPr txBox="1">
            <a:spLocks/>
          </p:cNvSpPr>
          <p:nvPr/>
        </p:nvSpPr>
        <p:spPr>
          <a:xfrm>
            <a:off x="4956048" y="4663440"/>
            <a:ext cx="3310129" cy="774192"/>
          </a:xfrm>
          <a:prstGeom prst="rect">
            <a:avLst/>
          </a:prstGeom>
        </p:spPr>
        <p:txBody>
          <a:bodyPr vert="horz" lIns="91440" tIns="45720" rIns="91440" bIns="45720" rtlCol="0">
            <a:noAutofit/>
          </a:bodyPr>
          <a:lstStyle>
            <a:lvl1pPr marL="54864" indent="0" algn="l" defTabSz="914400" rtl="0" eaLnBrk="1" latinLnBrk="0" hangingPunct="1">
              <a:lnSpc>
                <a:spcPct val="120000"/>
              </a:lnSpc>
              <a:spcBef>
                <a:spcPts val="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t>Dr. </a:t>
            </a:r>
            <a:r>
              <a:rPr lang="en-US" sz="2000" dirty="0" err="1"/>
              <a:t>A.Priya</a:t>
            </a:r>
            <a:endParaRPr lang="en-US" sz="2000" dirty="0"/>
          </a:p>
          <a:p>
            <a:r>
              <a:rPr lang="en-US" sz="2000" dirty="0"/>
              <a:t> Guide: Asst Prof.</a:t>
            </a:r>
            <a:r>
              <a:rPr lang="en-US" dirty="0"/>
              <a:t>(Sel. Gr)</a:t>
            </a:r>
          </a:p>
          <a:p>
            <a:endParaRPr lang="en-US" dirty="0"/>
          </a:p>
        </p:txBody>
      </p:sp>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dirty="0">
                <a:solidFill>
                  <a:srgbClr val="161B3D"/>
                </a:solidFill>
                <a:effectLst/>
                <a:latin typeface="+mn-lt"/>
                <a:ea typeface="Times New Roman" panose="02020603050405020304" pitchFamily="18" charset="0"/>
              </a:rPr>
              <a:t>5. Trends in AI Image Processing</a:t>
            </a:r>
            <a:endParaRPr lang="en-US" sz="4000" dirty="0">
              <a:latin typeface="+mn-lt"/>
            </a:endParaRP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10</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204159" y="672032"/>
            <a:ext cx="11783682" cy="5513935"/>
          </a:xfrm>
        </p:spPr>
        <p:txBody>
          <a:bodyPr/>
          <a:lstStyle/>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a:solidFill>
                  <a:srgbClr val="161B3D"/>
                </a:solidFill>
                <a:effectLst/>
                <a:ea typeface="Times New Roman" panose="02020603050405020304" pitchFamily="18" charset="0"/>
                <a:cs typeface="Times New Roman" panose="02020603050405020304" pitchFamily="18" charset="0"/>
              </a:rPr>
              <a:t>Explainable AI (XAI): </a:t>
            </a:r>
            <a:r>
              <a:rPr lang="en-IN" sz="1700" kern="0" dirty="0">
                <a:solidFill>
                  <a:srgbClr val="161B3D"/>
                </a:solidFill>
                <a:effectLst/>
                <a:ea typeface="Times New Roman" panose="02020603050405020304" pitchFamily="18" charset="0"/>
                <a:cs typeface="Times New Roman" panose="02020603050405020304" pitchFamily="18" charset="0"/>
              </a:rPr>
              <a:t>As AI systems become more complex, the demand for transparency and interpretability grows. </a:t>
            </a:r>
            <a:r>
              <a:rPr lang="en-IN" sz="1700" u="sng" kern="0" dirty="0">
                <a:solidFill>
                  <a:srgbClr val="161B3D"/>
                </a:solidFill>
                <a:effectLst/>
                <a:ea typeface="Times New Roman" panose="02020603050405020304" pitchFamily="18" charset="0"/>
                <a:cs typeface="Times New Roman" panose="02020603050405020304" pitchFamily="18" charset="0"/>
                <a:hlinkClick r:id="rId2" tooltip="Opens in a new window"/>
              </a:rPr>
              <a:t>Explainable AI</a:t>
            </a:r>
            <a:r>
              <a:rPr lang="en-IN" sz="1700" kern="0" dirty="0">
                <a:solidFill>
                  <a:srgbClr val="161B3D"/>
                </a:solidFill>
                <a:effectLst/>
                <a:ea typeface="Times New Roman" panose="02020603050405020304" pitchFamily="18" charset="0"/>
                <a:cs typeface="Times New Roman" panose="02020603050405020304" pitchFamily="18" charset="0"/>
              </a:rPr>
              <a:t> aims to provide insights into how AI models arrive at their decisions, making the decision-making process more understandable and accountable.</a:t>
            </a:r>
            <a:endParaRPr lang="en-IN" sz="1700" kern="100" dirty="0">
              <a:effectLst/>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a:solidFill>
                  <a:srgbClr val="161B3D"/>
                </a:solidFill>
                <a:effectLst/>
                <a:ea typeface="Times New Roman" panose="02020603050405020304" pitchFamily="18" charset="0"/>
                <a:cs typeface="Times New Roman" panose="02020603050405020304" pitchFamily="18" charset="0"/>
              </a:rPr>
              <a:t>Few-Shot and Zero-Shot Learning: </a:t>
            </a:r>
            <a:r>
              <a:rPr lang="en-IN" sz="1700" kern="0" dirty="0">
                <a:solidFill>
                  <a:srgbClr val="161B3D"/>
                </a:solidFill>
                <a:effectLst/>
                <a:ea typeface="Times New Roman" panose="02020603050405020304" pitchFamily="18" charset="0"/>
                <a:cs typeface="Times New Roman" panose="02020603050405020304" pitchFamily="18" charset="0"/>
              </a:rPr>
              <a:t>Traditional machine learning often requires large amounts of </a:t>
            </a:r>
            <a:r>
              <a:rPr lang="en-IN" sz="1700" kern="0" dirty="0" err="1">
                <a:solidFill>
                  <a:srgbClr val="161B3D"/>
                </a:solidFill>
                <a:effectLst/>
                <a:ea typeface="Times New Roman" panose="02020603050405020304" pitchFamily="18" charset="0"/>
                <a:cs typeface="Times New Roman" panose="02020603050405020304" pitchFamily="18" charset="0"/>
              </a:rPr>
              <a:t>labeled</a:t>
            </a:r>
            <a:r>
              <a:rPr lang="en-IN" sz="1700" kern="0" dirty="0">
                <a:solidFill>
                  <a:srgbClr val="161B3D"/>
                </a:solidFill>
                <a:effectLst/>
                <a:ea typeface="Times New Roman" panose="02020603050405020304" pitchFamily="18" charset="0"/>
                <a:cs typeface="Times New Roman" panose="02020603050405020304" pitchFamily="18" charset="0"/>
              </a:rPr>
              <a:t> data for training. Few-shot learning, and its more extreme variant, </a:t>
            </a:r>
            <a:r>
              <a:rPr lang="en-IN" sz="1700" u="sng" kern="0" dirty="0">
                <a:solidFill>
                  <a:srgbClr val="161B3D"/>
                </a:solidFill>
                <a:effectLst/>
                <a:ea typeface="Times New Roman" panose="02020603050405020304" pitchFamily="18" charset="0"/>
                <a:cs typeface="Times New Roman" panose="02020603050405020304" pitchFamily="18" charset="0"/>
                <a:hlinkClick r:id="rId3"/>
              </a:rPr>
              <a:t>zero-shot learning</a:t>
            </a:r>
            <a:r>
              <a:rPr lang="en-IN" sz="1700" kern="0" dirty="0">
                <a:solidFill>
                  <a:srgbClr val="161B3D"/>
                </a:solidFill>
                <a:effectLst/>
                <a:ea typeface="Times New Roman" panose="02020603050405020304" pitchFamily="18" charset="0"/>
                <a:cs typeface="Times New Roman" panose="02020603050405020304" pitchFamily="18" charset="0"/>
              </a:rPr>
              <a:t>, enable AI models to generalize from very limited examples, mimicking human-like learning.</a:t>
            </a:r>
            <a:endParaRPr lang="en-IN" sz="1700" kern="100" dirty="0">
              <a:effectLst/>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a:solidFill>
                  <a:srgbClr val="161B3D"/>
                </a:solidFill>
                <a:effectLst/>
                <a:ea typeface="Times New Roman" panose="02020603050405020304" pitchFamily="18" charset="0"/>
                <a:cs typeface="Times New Roman" panose="02020603050405020304" pitchFamily="18" charset="0"/>
              </a:rPr>
              <a:t>Advanced Image Manipulation Techniques: </a:t>
            </a:r>
            <a:r>
              <a:rPr lang="en-IN" sz="1700" kern="0" dirty="0">
                <a:solidFill>
                  <a:srgbClr val="161B3D"/>
                </a:solidFill>
                <a:effectLst/>
                <a:ea typeface="Times New Roman" panose="02020603050405020304" pitchFamily="18" charset="0"/>
                <a:cs typeface="Times New Roman" panose="02020603050405020304" pitchFamily="18" charset="0"/>
              </a:rPr>
              <a:t>The ability to generate highly realistic images and videos raises concerns about potential misuse, such as deepfake creation. Countermeasures and detection techniques are emerging to address these challenges.</a:t>
            </a:r>
            <a:endParaRPr lang="en-IN" sz="1700" kern="100" dirty="0">
              <a:effectLst/>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a:solidFill>
                  <a:srgbClr val="161B3D"/>
                </a:solidFill>
                <a:effectLst/>
                <a:ea typeface="Times New Roman" panose="02020603050405020304" pitchFamily="18" charset="0"/>
                <a:cs typeface="Times New Roman" panose="02020603050405020304" pitchFamily="18" charset="0"/>
              </a:rPr>
              <a:t>Semi-Supervised and Self-Supervised Learning:</a:t>
            </a:r>
            <a:r>
              <a:rPr lang="en-IN" sz="1700" kern="0" dirty="0">
                <a:solidFill>
                  <a:srgbClr val="161B3D"/>
                </a:solidFill>
                <a:effectLst/>
                <a:ea typeface="Times New Roman" panose="02020603050405020304" pitchFamily="18" charset="0"/>
                <a:cs typeface="Times New Roman" panose="02020603050405020304" pitchFamily="18" charset="0"/>
              </a:rPr>
              <a:t> These approaches aim to reduce the reliance on fully </a:t>
            </a:r>
            <a:r>
              <a:rPr lang="en-IN" sz="1700" kern="0" dirty="0" err="1">
                <a:solidFill>
                  <a:srgbClr val="161B3D"/>
                </a:solidFill>
                <a:effectLst/>
                <a:ea typeface="Times New Roman" panose="02020603050405020304" pitchFamily="18" charset="0"/>
                <a:cs typeface="Times New Roman" panose="02020603050405020304" pitchFamily="18" charset="0"/>
              </a:rPr>
              <a:t>labeled</a:t>
            </a:r>
            <a:r>
              <a:rPr lang="en-IN" sz="1700" kern="0" dirty="0">
                <a:solidFill>
                  <a:srgbClr val="161B3D"/>
                </a:solidFill>
                <a:effectLst/>
                <a:ea typeface="Times New Roman" panose="02020603050405020304" pitchFamily="18" charset="0"/>
                <a:cs typeface="Times New Roman" panose="02020603050405020304" pitchFamily="18" charset="0"/>
              </a:rPr>
              <a:t> datasets for training. Models can learn from a combination of </a:t>
            </a:r>
            <a:r>
              <a:rPr lang="en-IN" sz="1700" kern="0" dirty="0" err="1">
                <a:solidFill>
                  <a:srgbClr val="161B3D"/>
                </a:solidFill>
                <a:effectLst/>
                <a:ea typeface="Times New Roman" panose="02020603050405020304" pitchFamily="18" charset="0"/>
                <a:cs typeface="Times New Roman" panose="02020603050405020304" pitchFamily="18" charset="0"/>
              </a:rPr>
              <a:t>labeled</a:t>
            </a:r>
            <a:r>
              <a:rPr lang="en-IN" sz="1700" kern="0" dirty="0">
                <a:solidFill>
                  <a:srgbClr val="161B3D"/>
                </a:solidFill>
                <a:effectLst/>
                <a:ea typeface="Times New Roman" panose="02020603050405020304" pitchFamily="18" charset="0"/>
                <a:cs typeface="Times New Roman" panose="02020603050405020304" pitchFamily="18" charset="0"/>
              </a:rPr>
              <a:t> and </a:t>
            </a:r>
            <a:r>
              <a:rPr lang="en-IN" sz="1700" kern="0" dirty="0" err="1">
                <a:solidFill>
                  <a:srgbClr val="161B3D"/>
                </a:solidFill>
                <a:effectLst/>
                <a:ea typeface="Times New Roman" panose="02020603050405020304" pitchFamily="18" charset="0"/>
                <a:cs typeface="Times New Roman" panose="02020603050405020304" pitchFamily="18" charset="0"/>
              </a:rPr>
              <a:t>unlabeled</a:t>
            </a:r>
            <a:r>
              <a:rPr lang="en-IN" sz="1700" kern="0" dirty="0">
                <a:solidFill>
                  <a:srgbClr val="161B3D"/>
                </a:solidFill>
                <a:effectLst/>
                <a:ea typeface="Times New Roman" panose="02020603050405020304" pitchFamily="18" charset="0"/>
                <a:cs typeface="Times New Roman" panose="02020603050405020304" pitchFamily="18" charset="0"/>
              </a:rPr>
              <a:t> data, making AI image processing more accessible and efficient.</a:t>
            </a:r>
            <a:endParaRPr lang="en-IN" sz="1700" kern="100" dirty="0">
              <a:effectLst/>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a:solidFill>
                  <a:srgbClr val="161B3D"/>
                </a:solidFill>
                <a:effectLst/>
                <a:ea typeface="Times New Roman" panose="02020603050405020304" pitchFamily="18" charset="0"/>
                <a:cs typeface="Times New Roman" panose="02020603050405020304" pitchFamily="18" charset="0"/>
              </a:rPr>
              <a:t>Continual Learning: </a:t>
            </a:r>
            <a:r>
              <a:rPr lang="en-IN" sz="1700" kern="0" dirty="0">
                <a:solidFill>
                  <a:srgbClr val="161B3D"/>
                </a:solidFill>
                <a:effectLst/>
                <a:ea typeface="Times New Roman" panose="02020603050405020304" pitchFamily="18" charset="0"/>
                <a:cs typeface="Times New Roman" panose="02020603050405020304" pitchFamily="18" charset="0"/>
              </a:rPr>
              <a:t>Rather than training models from scratch each time new data becomes available, continual learning enables AI systems to adapt and learn incrementally. This is particularly useful for tasks that involve evolving visual contexts.</a:t>
            </a:r>
            <a:endParaRPr lang="en-IN" sz="1700" kern="100" dirty="0">
              <a:effectLst/>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700" b="1" kern="0" dirty="0" err="1">
                <a:solidFill>
                  <a:srgbClr val="161B3D"/>
                </a:solidFill>
                <a:effectLst/>
                <a:ea typeface="Times New Roman" panose="02020603050405020304" pitchFamily="18" charset="0"/>
                <a:cs typeface="Times New Roman" panose="02020603050405020304" pitchFamily="18" charset="0"/>
              </a:rPr>
              <a:t>Neurosymbolic</a:t>
            </a:r>
            <a:r>
              <a:rPr lang="en-IN" sz="1700" b="1" kern="0" dirty="0">
                <a:solidFill>
                  <a:srgbClr val="161B3D"/>
                </a:solidFill>
                <a:effectLst/>
                <a:ea typeface="Times New Roman" panose="02020603050405020304" pitchFamily="18" charset="0"/>
                <a:cs typeface="Times New Roman" panose="02020603050405020304" pitchFamily="18" charset="0"/>
              </a:rPr>
              <a:t> AI: </a:t>
            </a:r>
            <a:r>
              <a:rPr lang="en-IN" sz="1700" kern="0" dirty="0">
                <a:solidFill>
                  <a:srgbClr val="161B3D"/>
                </a:solidFill>
                <a:effectLst/>
                <a:ea typeface="Times New Roman" panose="02020603050405020304" pitchFamily="18" charset="0"/>
                <a:cs typeface="Times New Roman" panose="02020603050405020304" pitchFamily="18" charset="0"/>
              </a:rPr>
              <a:t>Combining the power of neural networks with symbolic reasoning, </a:t>
            </a:r>
            <a:r>
              <a:rPr lang="en-IN" sz="1700" kern="0" dirty="0" err="1">
                <a:solidFill>
                  <a:srgbClr val="161B3D"/>
                </a:solidFill>
                <a:effectLst/>
                <a:ea typeface="Times New Roman" panose="02020603050405020304" pitchFamily="18" charset="0"/>
                <a:cs typeface="Times New Roman" panose="02020603050405020304" pitchFamily="18" charset="0"/>
              </a:rPr>
              <a:t>neurosymbolic</a:t>
            </a:r>
            <a:r>
              <a:rPr lang="en-IN" sz="1700" kern="0" dirty="0">
                <a:solidFill>
                  <a:srgbClr val="161B3D"/>
                </a:solidFill>
                <a:effectLst/>
                <a:ea typeface="Times New Roman" panose="02020603050405020304" pitchFamily="18" charset="0"/>
                <a:cs typeface="Times New Roman" panose="02020603050405020304" pitchFamily="18" charset="0"/>
              </a:rPr>
              <a:t> AI aims to enhance the interpretability of AI image processing models and enable more structured, human-understandable representations.</a:t>
            </a:r>
            <a:endParaRPr lang="en-IN" sz="1700" kern="100" dirty="0">
              <a:effectLst/>
              <a:ea typeface="Calibri" panose="020F0502020204030204" pitchFamily="34" charset="0"/>
              <a:cs typeface="Times New Roman" panose="02020603050405020304" pitchFamily="18" charset="0"/>
            </a:endParaRPr>
          </a:p>
          <a:p>
            <a:r>
              <a:rPr lang="en-IN" sz="1700" b="1" dirty="0">
                <a:solidFill>
                  <a:srgbClr val="161B3D"/>
                </a:solidFill>
                <a:effectLst/>
                <a:ea typeface="Times New Roman" panose="02020603050405020304" pitchFamily="18" charset="0"/>
              </a:rPr>
              <a:t>Meta-Learning: </a:t>
            </a:r>
            <a:r>
              <a:rPr lang="en-IN" sz="1700" dirty="0">
                <a:solidFill>
                  <a:srgbClr val="161B3D"/>
                </a:solidFill>
                <a:effectLst/>
                <a:ea typeface="Times New Roman" panose="02020603050405020304" pitchFamily="18" charset="0"/>
              </a:rPr>
              <a:t>Meta-learning involves training AI models to quickly adapt to new tasks with minimal data. This could lead to more efficient and adaptable image-processing solutions.</a:t>
            </a:r>
            <a:r>
              <a:rPr lang="en-US" sz="1700" kern="0" dirty="0">
                <a:solidFill>
                  <a:srgbClr val="222222"/>
                </a:solidFill>
                <a:effectLst/>
                <a:ea typeface="Times New Roman" panose="02020603050405020304" pitchFamily="18" charset="0"/>
                <a:cs typeface="Times New Roman" panose="02020603050405020304" pitchFamily="18" charset="0"/>
              </a:rPr>
              <a:t> </a:t>
            </a:r>
            <a:endParaRPr lang="en-IN" sz="1700"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47057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dirty="0">
                <a:solidFill>
                  <a:srgbClr val="161B3D"/>
                </a:solidFill>
                <a:effectLst/>
                <a:latin typeface="+mn-lt"/>
                <a:ea typeface="Times New Roman" panose="02020603050405020304" pitchFamily="18" charset="0"/>
              </a:rPr>
              <a:t>6. Potential Benefits</a:t>
            </a:r>
            <a:endParaRPr lang="en-US" sz="4000" dirty="0">
              <a:latin typeface="+mn-lt"/>
            </a:endParaRP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11</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593669"/>
            <a:ext cx="11783682" cy="5513935"/>
          </a:xfrm>
        </p:spPr>
        <p:txBody>
          <a:bodyPr/>
          <a:lstStyle/>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Automation and Efficiency: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automates repetitive and time-consuming tasks such as data entry, sorting, and categorization. This leads to significant time savings, allowing employees to focus on higher-value tasks and decision-making.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Speed and Scalability: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can </a:t>
            </a:r>
            <a:r>
              <a:rPr lang="en-IN" sz="180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analyze</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and interpret images much faster than human operators. It's also easily scalable and capable of handling large volumes of images without a proportional increase in time or resources.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u="none" strike="noStrike"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hlinkClick r:id="rId2"/>
              </a:rPr>
              <a:t>Data Extraction</a:t>
            </a: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and Insights: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can extract valuable information and insights from images, enabling businesses to unlock previously untapped data sources. This information can be used for trend analysis, forecasting, and informed decision-making.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Enhanced Customer Experience:</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In sectors like e-commerce, AI image processing can improve the customer experience by enabling advanced visual search capabilities, recommending products based on image analysis, and enhancing image-based user interfaces.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Personalization: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can </a:t>
            </a:r>
            <a:r>
              <a:rPr lang="en-IN" sz="180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analyze</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user-generated images and data to provide personalized recommendations, content, and experiences. This is seen in social media platforms, entertainment streaming services, and personalized marketing.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6749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dirty="0">
                <a:solidFill>
                  <a:srgbClr val="161B3D"/>
                </a:solidFill>
                <a:effectLst/>
                <a:latin typeface="+mn-lt"/>
                <a:ea typeface="Times New Roman" panose="02020603050405020304" pitchFamily="18" charset="0"/>
              </a:rPr>
              <a:t>6. Potential Benefits. Continue</a:t>
            </a:r>
            <a:endParaRPr lang="en-US" sz="4000" dirty="0">
              <a:latin typeface="+mn-lt"/>
            </a:endParaRP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12</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593669"/>
            <a:ext cx="11783682" cy="5513935"/>
          </a:xfrm>
        </p:spPr>
        <p:txBody>
          <a:bodyPr/>
          <a:lstStyle/>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Cost Savings:</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By automating tasks and reducing manual intervention, AI image processing can lead to cost savings in terms of </a:t>
            </a:r>
            <a:r>
              <a:rPr lang="en-IN" sz="180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labor</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time, and resources.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Advanced Analysis:</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AI algorithms can perform complex analysis on images that might be challenging for humans, such as identifying patterns in medical images, detecting anomalies in manufacturing processes, or predicting equipment failures based on visual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Real-time Decision-Making:</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In fields like autonomous vehicles, AI image processing enables real-time decision-making by rapidly interpreting the environment and making split-second choices to ensure safety and optimal performance.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Research and Exploration:</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AI image processing aids researchers and scientists in fields like astronomy, biology, and geology by helping </a:t>
            </a:r>
            <a:r>
              <a:rPr lang="en-IN" sz="180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analyze</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and interpret vast amounts of visual data.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Accessibility and Inclusion: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can be used to develop assistive technologies that make visual information accessible to people with disabilities, enhancing inclusivity.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b="1" dirty="0">
                <a:solidFill>
                  <a:srgbClr val="161B3D"/>
                </a:solidFill>
                <a:effectLst/>
                <a:latin typeface="Noto Sans" panose="020B0502040504020204" pitchFamily="34" charset="0"/>
                <a:ea typeface="Times New Roman" panose="02020603050405020304" pitchFamily="18" charset="0"/>
              </a:rPr>
              <a:t>Accuracy and Reduced Errors: </a:t>
            </a:r>
            <a:r>
              <a:rPr lang="en-IN" sz="1800" dirty="0">
                <a:solidFill>
                  <a:srgbClr val="161B3D"/>
                </a:solidFill>
                <a:effectLst/>
                <a:latin typeface="Noto Sans" panose="020B0502040504020204" pitchFamily="34" charset="0"/>
                <a:ea typeface="Times New Roman" panose="02020603050405020304" pitchFamily="18" charset="0"/>
              </a:rPr>
              <a:t>AI algorithms can achieve high levels of accuracy in image analysis and interpretation, minimizing the risk of human errors that often occur during manual processing. This is particularly crucial for tasks that require precision, such as medical diagnoses or quality control.</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73608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79D0-D5BE-BC05-B3B3-05E97433F452}"/>
              </a:ext>
            </a:extLst>
          </p:cNvPr>
          <p:cNvSpPr>
            <a:spLocks noGrp="1"/>
          </p:cNvSpPr>
          <p:nvPr>
            <p:ph type="title"/>
          </p:nvPr>
        </p:nvSpPr>
        <p:spPr/>
        <p:txBody>
          <a:bodyPr/>
          <a:lstStyle/>
          <a:p>
            <a:r>
              <a:rPr lang="en-US" dirty="0"/>
              <a:t>7. Plan for product launch </a:t>
            </a:r>
          </a:p>
        </p:txBody>
      </p:sp>
      <p:pic>
        <p:nvPicPr>
          <p:cNvPr id="82" name="Picture Placeholder 81" descr="blueprint icon">
            <a:extLst>
              <a:ext uri="{FF2B5EF4-FFF2-40B4-BE49-F238E27FC236}">
                <a16:creationId xmlns:a16="http://schemas.microsoft.com/office/drawing/2014/main" id="{946DCADD-AD38-1B8D-01D3-9FC0FDA5D182}"/>
              </a:ext>
            </a:extLst>
          </p:cNvPr>
          <p:cNvPicPr>
            <a:picLocks noGrp="1" noChangeAspect="1"/>
          </p:cNvPicPr>
          <p:nvPr>
            <p:ph type="pic" sz="quarter" idx="10"/>
          </p:nvPr>
        </p:nvPicPr>
        <p:blipFill rotWithShape="1">
          <a:blip r:embed="rId2"/>
          <a:srcRect/>
          <a:stretch/>
        </p:blipFill>
        <p:spPr/>
      </p:pic>
      <p:sp>
        <p:nvSpPr>
          <p:cNvPr id="8" name="Text Placeholder 7">
            <a:extLst>
              <a:ext uri="{FF2B5EF4-FFF2-40B4-BE49-F238E27FC236}">
                <a16:creationId xmlns:a16="http://schemas.microsoft.com/office/drawing/2014/main" id="{A166C0EF-C5A6-69F2-BCD5-6F3E10322961}"/>
              </a:ext>
            </a:extLst>
          </p:cNvPr>
          <p:cNvSpPr>
            <a:spLocks noGrp="1"/>
          </p:cNvSpPr>
          <p:nvPr>
            <p:ph type="body" sz="quarter" idx="15"/>
          </p:nvPr>
        </p:nvSpPr>
        <p:spPr/>
        <p:txBody>
          <a:bodyPr/>
          <a:lstStyle/>
          <a:p>
            <a:r>
              <a:rPr lang="en-US" dirty="0"/>
              <a:t>Planning</a:t>
            </a:r>
          </a:p>
        </p:txBody>
      </p:sp>
      <p:sp>
        <p:nvSpPr>
          <p:cNvPr id="13" name="Text Placeholder 12">
            <a:extLst>
              <a:ext uri="{FF2B5EF4-FFF2-40B4-BE49-F238E27FC236}">
                <a16:creationId xmlns:a16="http://schemas.microsoft.com/office/drawing/2014/main" id="{57A2B835-2EB4-13B7-BE89-EDFBC68B96C3}"/>
              </a:ext>
            </a:extLst>
          </p:cNvPr>
          <p:cNvSpPr>
            <a:spLocks noGrp="1"/>
          </p:cNvSpPr>
          <p:nvPr>
            <p:ph type="body" sz="quarter" idx="20"/>
          </p:nvPr>
        </p:nvSpPr>
        <p:spPr>
          <a:xfrm>
            <a:off x="5769863" y="780642"/>
            <a:ext cx="6013819" cy="327333"/>
          </a:xfrm>
        </p:spPr>
        <p:txBody>
          <a:bodyPr/>
          <a:lstStyle/>
          <a:p>
            <a:r>
              <a:rPr lang="en-US" sz="1400" b="1" spc="-25" dirty="0">
                <a:solidFill>
                  <a:srgbClr val="222222"/>
                </a:solidFill>
                <a:effectLst/>
                <a:ea typeface="Times New Roman" panose="02020603050405020304" pitchFamily="18" charset="0"/>
                <a:cs typeface="Arial" panose="020B0604020202020204" pitchFamily="34" charset="0"/>
              </a:rPr>
              <a:t>Real-time </a:t>
            </a:r>
            <a:r>
              <a:rPr lang="en-US" sz="1400" b="1" i="0" dirty="0">
                <a:solidFill>
                  <a:srgbClr val="111111"/>
                </a:solidFill>
                <a:effectLst/>
                <a:highlight>
                  <a:srgbClr val="F9F9F9"/>
                </a:highlight>
                <a:cs typeface="Arial" panose="020B0604020202020204" pitchFamily="34" charset="0"/>
              </a:rPr>
              <a:t>Image processing</a:t>
            </a:r>
            <a:r>
              <a:rPr lang="en-US" sz="1400" b="0" i="0" dirty="0">
                <a:solidFill>
                  <a:srgbClr val="111111"/>
                </a:solidFill>
                <a:effectLst/>
                <a:highlight>
                  <a:srgbClr val="F9F9F9"/>
                </a:highlight>
                <a:cs typeface="Arial" panose="020B0604020202020204" pitchFamily="34" charset="0"/>
              </a:rPr>
              <a:t> using </a:t>
            </a:r>
            <a:r>
              <a:rPr lang="en-US" sz="1400" b="1" i="0" dirty="0">
                <a:solidFill>
                  <a:srgbClr val="111111"/>
                </a:solidFill>
                <a:effectLst/>
                <a:highlight>
                  <a:srgbClr val="F9F9F9"/>
                </a:highlight>
                <a:cs typeface="Arial" panose="020B0604020202020204" pitchFamily="34" charset="0"/>
              </a:rPr>
              <a:t>Artificial Intelligence (AI) – Retail Banking Implementation plan - requirement, effort estimation, WBS, </a:t>
            </a:r>
            <a:r>
              <a:rPr lang="en-US" sz="1400" b="1" dirty="0">
                <a:solidFill>
                  <a:srgbClr val="111111"/>
                </a:solidFill>
                <a:highlight>
                  <a:srgbClr val="F9F9F9"/>
                </a:highlight>
                <a:cs typeface="Arial" panose="020B0604020202020204" pitchFamily="34" charset="0"/>
              </a:rPr>
              <a:t>Risk register, Task Ownership etc. </a:t>
            </a:r>
            <a:endParaRPr lang="en-US" sz="1400" dirty="0"/>
          </a:p>
          <a:p>
            <a:endParaRPr lang="en-US" dirty="0"/>
          </a:p>
        </p:txBody>
      </p:sp>
      <p:pic>
        <p:nvPicPr>
          <p:cNvPr id="84" name="Picture Placeholder 83" descr="easel icon">
            <a:extLst>
              <a:ext uri="{FF2B5EF4-FFF2-40B4-BE49-F238E27FC236}">
                <a16:creationId xmlns:a16="http://schemas.microsoft.com/office/drawing/2014/main" id="{62583283-A6AD-B55E-25D4-E6CFB25B8FC2}"/>
              </a:ext>
            </a:extLst>
          </p:cNvPr>
          <p:cNvPicPr>
            <a:picLocks noGrp="1" noChangeAspect="1"/>
          </p:cNvPicPr>
          <p:nvPr>
            <p:ph type="pic" sz="quarter" idx="11"/>
          </p:nvPr>
        </p:nvPicPr>
        <p:blipFill rotWithShape="1">
          <a:blip r:embed="rId3"/>
          <a:srcRect/>
          <a:stretch/>
        </p:blipFill>
        <p:spPr/>
      </p:pic>
      <p:sp>
        <p:nvSpPr>
          <p:cNvPr id="9" name="Text Placeholder 8">
            <a:extLst>
              <a:ext uri="{FF2B5EF4-FFF2-40B4-BE49-F238E27FC236}">
                <a16:creationId xmlns:a16="http://schemas.microsoft.com/office/drawing/2014/main" id="{8A268DA4-D5BC-38AA-54EB-D10668305C7E}"/>
              </a:ext>
            </a:extLst>
          </p:cNvPr>
          <p:cNvSpPr>
            <a:spLocks noGrp="1"/>
          </p:cNvSpPr>
          <p:nvPr>
            <p:ph type="body" sz="quarter" idx="16"/>
          </p:nvPr>
        </p:nvSpPr>
        <p:spPr>
          <a:xfrm>
            <a:off x="5830249" y="1543131"/>
            <a:ext cx="3840480" cy="338328"/>
          </a:xfrm>
        </p:spPr>
        <p:txBody>
          <a:bodyPr/>
          <a:lstStyle/>
          <a:p>
            <a:r>
              <a:rPr lang="en-US" dirty="0"/>
              <a:t>Marketing</a:t>
            </a:r>
          </a:p>
        </p:txBody>
      </p:sp>
      <p:sp>
        <p:nvSpPr>
          <p:cNvPr id="14" name="Text Placeholder 13">
            <a:extLst>
              <a:ext uri="{FF2B5EF4-FFF2-40B4-BE49-F238E27FC236}">
                <a16:creationId xmlns:a16="http://schemas.microsoft.com/office/drawing/2014/main" id="{E798351D-2881-C0EE-6D6D-424E1230A6D4}"/>
              </a:ext>
            </a:extLst>
          </p:cNvPr>
          <p:cNvSpPr>
            <a:spLocks noGrp="1"/>
          </p:cNvSpPr>
          <p:nvPr>
            <p:ph type="body" sz="quarter" idx="21"/>
          </p:nvPr>
        </p:nvSpPr>
        <p:spPr>
          <a:xfrm>
            <a:off x="5769864" y="1895949"/>
            <a:ext cx="6013818" cy="613043"/>
          </a:xfrm>
        </p:spPr>
        <p:txBody>
          <a:bodyPr/>
          <a:lstStyle/>
          <a:p>
            <a:r>
              <a:rPr lang="en-US" sz="1400" b="1" i="0" dirty="0">
                <a:solidFill>
                  <a:srgbClr val="111111"/>
                </a:solidFill>
                <a:effectLst/>
                <a:highlight>
                  <a:srgbClr val="F9F9F9"/>
                </a:highlight>
                <a:latin typeface="Arial" panose="020B0604020202020204" pitchFamily="34" charset="0"/>
                <a:cs typeface="Arial" panose="020B0604020202020204" pitchFamily="34" charset="0"/>
              </a:rPr>
              <a:t>AI- Retail banking – </a:t>
            </a:r>
            <a:r>
              <a:rPr lang="en-IN" sz="1400" kern="0" dirty="0">
                <a:solidFill>
                  <a:srgbClr val="161B3D"/>
                </a:solidFill>
                <a:effectLst/>
                <a:ea typeface="Times New Roman" panose="02020603050405020304" pitchFamily="18" charset="0"/>
                <a:cs typeface="Times New Roman" panose="02020603050405020304" pitchFamily="18" charset="0"/>
              </a:rPr>
              <a:t>Automation and Efficiency , Speed and Scalability, </a:t>
            </a:r>
            <a:r>
              <a:rPr lang="en-IN" sz="1400" u="none" strike="noStrike" kern="0" dirty="0">
                <a:solidFill>
                  <a:srgbClr val="161B3D"/>
                </a:solidFill>
                <a:effectLst/>
                <a:ea typeface="Times New Roman" panose="02020603050405020304" pitchFamily="18" charset="0"/>
                <a:cs typeface="Times New Roman" panose="02020603050405020304" pitchFamily="18" charset="0"/>
                <a:hlinkClick r:id="rId4"/>
              </a:rPr>
              <a:t>Data Extraction</a:t>
            </a:r>
            <a:r>
              <a:rPr lang="en-IN" sz="1400" kern="0" dirty="0">
                <a:solidFill>
                  <a:srgbClr val="161B3D"/>
                </a:solidFill>
                <a:effectLst/>
                <a:ea typeface="Times New Roman" panose="02020603050405020304" pitchFamily="18" charset="0"/>
                <a:cs typeface="Times New Roman" panose="02020603050405020304" pitchFamily="18" charset="0"/>
              </a:rPr>
              <a:t> and Insights, Enhanced Customer Experience , Personalization, Cost Savings, Effortless, Advanced Analysis, Real-time Decision-Making, </a:t>
            </a:r>
            <a:r>
              <a:rPr lang="en-IN" sz="1400" dirty="0">
                <a:solidFill>
                  <a:srgbClr val="161B3D"/>
                </a:solidFill>
                <a:effectLst/>
                <a:ea typeface="Times New Roman" panose="02020603050405020304" pitchFamily="18" charset="0"/>
              </a:rPr>
              <a:t>Accuracy and Reduced Errors</a:t>
            </a:r>
            <a:endParaRPr lang="en-US" sz="1400" dirty="0"/>
          </a:p>
          <a:p>
            <a:endParaRPr lang="en-US" dirty="0"/>
          </a:p>
        </p:txBody>
      </p:sp>
      <p:pic>
        <p:nvPicPr>
          <p:cNvPr id="86" name="Picture Placeholder 85" descr="ruler icon">
            <a:extLst>
              <a:ext uri="{FF2B5EF4-FFF2-40B4-BE49-F238E27FC236}">
                <a16:creationId xmlns:a16="http://schemas.microsoft.com/office/drawing/2014/main" id="{8AEB4AE0-338D-0B9E-025E-3973A1ECDC83}"/>
              </a:ext>
            </a:extLst>
          </p:cNvPr>
          <p:cNvPicPr>
            <a:picLocks noGrp="1" noChangeAspect="1"/>
          </p:cNvPicPr>
          <p:nvPr>
            <p:ph type="pic" sz="quarter" idx="12"/>
          </p:nvPr>
        </p:nvPicPr>
        <p:blipFill rotWithShape="1">
          <a:blip r:embed="rId5"/>
          <a:srcRect/>
          <a:stretch/>
        </p:blipFill>
        <p:spPr/>
      </p:pic>
      <p:sp>
        <p:nvSpPr>
          <p:cNvPr id="10" name="Text Placeholder 9">
            <a:extLst>
              <a:ext uri="{FF2B5EF4-FFF2-40B4-BE49-F238E27FC236}">
                <a16:creationId xmlns:a16="http://schemas.microsoft.com/office/drawing/2014/main" id="{D5589FD6-C049-67E3-0386-55C9E18A5B7F}"/>
              </a:ext>
            </a:extLst>
          </p:cNvPr>
          <p:cNvSpPr>
            <a:spLocks noGrp="1"/>
          </p:cNvSpPr>
          <p:nvPr>
            <p:ph type="body" sz="quarter" idx="17"/>
          </p:nvPr>
        </p:nvSpPr>
        <p:spPr>
          <a:xfrm>
            <a:off x="5770382" y="2877648"/>
            <a:ext cx="3840480" cy="338328"/>
          </a:xfrm>
        </p:spPr>
        <p:txBody>
          <a:bodyPr/>
          <a:lstStyle/>
          <a:p>
            <a:r>
              <a:rPr lang="en-US" dirty="0"/>
              <a:t>Design</a:t>
            </a:r>
          </a:p>
        </p:txBody>
      </p:sp>
      <p:sp>
        <p:nvSpPr>
          <p:cNvPr id="15" name="Text Placeholder 14">
            <a:extLst>
              <a:ext uri="{FF2B5EF4-FFF2-40B4-BE49-F238E27FC236}">
                <a16:creationId xmlns:a16="http://schemas.microsoft.com/office/drawing/2014/main" id="{A0AE4BAA-4471-F175-A91F-AF7D4D9694F3}"/>
              </a:ext>
            </a:extLst>
          </p:cNvPr>
          <p:cNvSpPr>
            <a:spLocks noGrp="1"/>
          </p:cNvSpPr>
          <p:nvPr>
            <p:ph type="body" sz="quarter" idx="22"/>
          </p:nvPr>
        </p:nvSpPr>
        <p:spPr>
          <a:xfrm>
            <a:off x="5769864" y="3215976"/>
            <a:ext cx="5690616" cy="481602"/>
          </a:xfrm>
        </p:spPr>
        <p:txBody>
          <a:bodyPr/>
          <a:lstStyle/>
          <a:p>
            <a:r>
              <a:rPr lang="en-US" dirty="0"/>
              <a:t>Retail banking applications with Real time image processing – Proto typing, Architectural design, High level and Low level design, AI Algorithm</a:t>
            </a:r>
          </a:p>
        </p:txBody>
      </p:sp>
      <p:pic>
        <p:nvPicPr>
          <p:cNvPr id="88" name="Picture Placeholder 87" descr="strategy icon">
            <a:extLst>
              <a:ext uri="{FF2B5EF4-FFF2-40B4-BE49-F238E27FC236}">
                <a16:creationId xmlns:a16="http://schemas.microsoft.com/office/drawing/2014/main" id="{F2E3F8F5-F045-71C9-3C78-9ACF70E19CDC}"/>
              </a:ext>
            </a:extLst>
          </p:cNvPr>
          <p:cNvPicPr>
            <a:picLocks noGrp="1" noChangeAspect="1"/>
          </p:cNvPicPr>
          <p:nvPr>
            <p:ph type="pic" sz="quarter" idx="13"/>
          </p:nvPr>
        </p:nvPicPr>
        <p:blipFill rotWithShape="1">
          <a:blip r:embed="rId6"/>
          <a:srcRect t="476" b="476"/>
          <a:stretch/>
        </p:blipFill>
        <p:spPr/>
      </p:pic>
      <p:sp>
        <p:nvSpPr>
          <p:cNvPr id="11" name="Text Placeholder 10">
            <a:extLst>
              <a:ext uri="{FF2B5EF4-FFF2-40B4-BE49-F238E27FC236}">
                <a16:creationId xmlns:a16="http://schemas.microsoft.com/office/drawing/2014/main" id="{ABEE4168-3FE3-7D58-F903-91FC215BAE4D}"/>
              </a:ext>
            </a:extLst>
          </p:cNvPr>
          <p:cNvSpPr>
            <a:spLocks noGrp="1"/>
          </p:cNvSpPr>
          <p:nvPr>
            <p:ph type="body" sz="quarter" idx="18"/>
          </p:nvPr>
        </p:nvSpPr>
        <p:spPr/>
        <p:txBody>
          <a:bodyPr/>
          <a:lstStyle/>
          <a:p>
            <a:r>
              <a:rPr lang="en-US" dirty="0"/>
              <a:t>Strategy</a:t>
            </a:r>
          </a:p>
        </p:txBody>
      </p:sp>
      <p:sp>
        <p:nvSpPr>
          <p:cNvPr id="16" name="Text Placeholder 15">
            <a:extLst>
              <a:ext uri="{FF2B5EF4-FFF2-40B4-BE49-F238E27FC236}">
                <a16:creationId xmlns:a16="http://schemas.microsoft.com/office/drawing/2014/main" id="{A6C25713-E18A-8B65-C9FA-9A00A9CBBA6B}"/>
              </a:ext>
            </a:extLst>
          </p:cNvPr>
          <p:cNvSpPr>
            <a:spLocks noGrp="1"/>
          </p:cNvSpPr>
          <p:nvPr>
            <p:ph type="body" sz="quarter" idx="23"/>
          </p:nvPr>
        </p:nvSpPr>
        <p:spPr/>
        <p:txBody>
          <a:bodyPr/>
          <a:lstStyle/>
          <a:p>
            <a:r>
              <a:rPr lang="en-US" dirty="0"/>
              <a:t>Foster holistically superior methodologies</a:t>
            </a:r>
          </a:p>
          <a:p>
            <a:endParaRPr lang="en-US" dirty="0"/>
          </a:p>
        </p:txBody>
      </p:sp>
      <p:pic>
        <p:nvPicPr>
          <p:cNvPr id="90" name="Picture Placeholder 89" descr="airplane icon">
            <a:extLst>
              <a:ext uri="{FF2B5EF4-FFF2-40B4-BE49-F238E27FC236}">
                <a16:creationId xmlns:a16="http://schemas.microsoft.com/office/drawing/2014/main" id="{B6EFDE8D-973A-9009-9237-3CDC19C43D60}"/>
              </a:ext>
            </a:extLst>
          </p:cNvPr>
          <p:cNvPicPr>
            <a:picLocks noGrp="1" noChangeAspect="1"/>
          </p:cNvPicPr>
          <p:nvPr>
            <p:ph type="pic" sz="quarter" idx="14"/>
          </p:nvPr>
        </p:nvPicPr>
        <p:blipFill rotWithShape="1">
          <a:blip r:embed="rId7"/>
          <a:srcRect/>
          <a:stretch/>
        </p:blipFill>
        <p:spPr/>
      </p:pic>
      <p:sp>
        <p:nvSpPr>
          <p:cNvPr id="12" name="Text Placeholder 11">
            <a:extLst>
              <a:ext uri="{FF2B5EF4-FFF2-40B4-BE49-F238E27FC236}">
                <a16:creationId xmlns:a16="http://schemas.microsoft.com/office/drawing/2014/main" id="{BC99BB05-2464-9628-4AF6-F75298B4B89E}"/>
              </a:ext>
            </a:extLst>
          </p:cNvPr>
          <p:cNvSpPr>
            <a:spLocks noGrp="1"/>
          </p:cNvSpPr>
          <p:nvPr>
            <p:ph type="body" sz="quarter" idx="19"/>
          </p:nvPr>
        </p:nvSpPr>
        <p:spPr>
          <a:xfrm>
            <a:off x="5770382" y="5506156"/>
            <a:ext cx="3840480" cy="338328"/>
          </a:xfrm>
        </p:spPr>
        <p:txBody>
          <a:bodyPr/>
          <a:lstStyle/>
          <a:p>
            <a:r>
              <a:rPr lang="en-US" dirty="0"/>
              <a:t>Launch</a:t>
            </a:r>
          </a:p>
        </p:txBody>
      </p:sp>
      <p:sp>
        <p:nvSpPr>
          <p:cNvPr id="17" name="Text Placeholder 16">
            <a:extLst>
              <a:ext uri="{FF2B5EF4-FFF2-40B4-BE49-F238E27FC236}">
                <a16:creationId xmlns:a16="http://schemas.microsoft.com/office/drawing/2014/main" id="{2EB94B1B-FC15-3A7B-A562-06B6F366B340}"/>
              </a:ext>
            </a:extLst>
          </p:cNvPr>
          <p:cNvSpPr>
            <a:spLocks noGrp="1"/>
          </p:cNvSpPr>
          <p:nvPr>
            <p:ph type="body" sz="quarter" idx="24"/>
          </p:nvPr>
        </p:nvSpPr>
        <p:spPr>
          <a:xfrm>
            <a:off x="5769864" y="5779698"/>
            <a:ext cx="5867170" cy="535702"/>
          </a:xfrm>
        </p:spPr>
        <p:txBody>
          <a:bodyPr/>
          <a:lstStyle/>
          <a:p>
            <a:r>
              <a:rPr lang="en-US" dirty="0"/>
              <a:t>Deploy strategic Retail banking with compelling</a:t>
            </a:r>
            <a:r>
              <a:rPr lang="zh-CN" altLang="en-US" dirty="0"/>
              <a:t> </a:t>
            </a:r>
            <a:r>
              <a:rPr lang="en-US" altLang="zh-CN" dirty="0"/>
              <a:t>Real time Image processing</a:t>
            </a:r>
            <a:r>
              <a:rPr lang="en-US" dirty="0"/>
              <a:t> needs</a:t>
            </a:r>
          </a:p>
          <a:p>
            <a:endParaRPr lang="en-US" dirty="0"/>
          </a:p>
        </p:txBody>
      </p:sp>
    </p:spTree>
    <p:extLst>
      <p:ext uri="{BB962C8B-B14F-4D97-AF65-F5344CB8AC3E}">
        <p14:creationId xmlns:p14="http://schemas.microsoft.com/office/powerpoint/2010/main" val="866533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8. Timeline</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a:xfrm>
            <a:off x="238042" y="868680"/>
            <a:ext cx="4127374" cy="3639312"/>
          </a:xfrm>
        </p:spPr>
        <p:txBody>
          <a:bodyPr/>
          <a:lstStyle/>
          <a:p>
            <a:pPr lvl="1"/>
            <a:r>
              <a:rPr lang="en-US" dirty="0"/>
              <a:t>Jul- Dec 2024</a:t>
            </a:r>
          </a:p>
          <a:p>
            <a:pPr marL="342900" lvl="1" indent="-342900" algn="l">
              <a:buAutoNum type="arabicPeriod"/>
            </a:pPr>
            <a:r>
              <a:rPr lang="en-US" sz="1400" dirty="0"/>
              <a:t>HDZ001 - Research and Publication Ethics (Credits: 2)  - NPTEL</a:t>
            </a:r>
          </a:p>
          <a:p>
            <a:pPr marL="342900" lvl="1" indent="-342900" algn="l">
              <a:buAutoNum type="arabicPeriod"/>
            </a:pPr>
            <a:r>
              <a:rPr lang="en-US" sz="1400" dirty="0"/>
              <a:t>PHDZ002, Research Methodology (Credits: 4) – NPTEL</a:t>
            </a:r>
          </a:p>
          <a:p>
            <a:pPr marL="342900" lvl="1" indent="-342900" algn="l">
              <a:buAutoNum type="arabicPeriod"/>
            </a:pPr>
            <a:r>
              <a:rPr lang="en-US" altLang="zh-CN" dirty="0"/>
              <a:t>Research –</a:t>
            </a:r>
            <a:r>
              <a:rPr lang="en-US" b="0" i="0" dirty="0">
                <a:solidFill>
                  <a:srgbClr val="606C71"/>
                </a:solidFill>
                <a:effectLst/>
                <a:latin typeface="Open Sans" panose="020B0606030504020204" pitchFamily="34" charset="0"/>
              </a:rPr>
              <a:t>Requirement analysis, literature review, and initial design</a:t>
            </a:r>
            <a:endParaRPr lang="en-US" sz="1400" dirty="0"/>
          </a:p>
          <a:p>
            <a:pPr marL="342900" lvl="1" indent="-342900" algn="l">
              <a:buAutoNum type="arabicPeriod"/>
            </a:pPr>
            <a:endParaRPr lang="en-US" sz="1400" dirty="0"/>
          </a:p>
          <a:p>
            <a:pPr marL="342900" lvl="1" indent="-342900" algn="l">
              <a:buAutoNum type="arabicPeriod"/>
            </a:pPr>
            <a:endParaRPr lang="en-US" altLang="zh-CN" sz="1400" dirty="0"/>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a:xfrm>
            <a:off x="4844975" y="1836534"/>
            <a:ext cx="3503497" cy="2528887"/>
          </a:xfrm>
        </p:spPr>
        <p:txBody>
          <a:bodyPr/>
          <a:lstStyle/>
          <a:p>
            <a:r>
              <a:rPr lang="en-US" dirty="0"/>
              <a:t>Jan- Dec 2026</a:t>
            </a:r>
          </a:p>
          <a:p>
            <a:r>
              <a:rPr lang="en-US" b="0" i="0" dirty="0">
                <a:solidFill>
                  <a:srgbClr val="606C71"/>
                </a:solidFill>
                <a:effectLst/>
                <a:latin typeface="Open Sans" panose="020B0606030504020204" pitchFamily="34" charset="0"/>
              </a:rPr>
              <a:t>Development and  testing.</a:t>
            </a:r>
            <a:endParaRPr lang="en-US" dirty="0"/>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a:xfrm>
            <a:off x="2710407" y="3813978"/>
            <a:ext cx="3692588" cy="2916006"/>
          </a:xfrm>
        </p:spPr>
        <p:txBody>
          <a:bodyPr/>
          <a:lstStyle/>
          <a:p>
            <a:r>
              <a:rPr lang="en-US" sz="1400" dirty="0"/>
              <a:t>Jan - Dec 2025</a:t>
            </a:r>
          </a:p>
          <a:p>
            <a:pPr marL="342900" indent="-342900" algn="l">
              <a:buAutoNum type="arabicPeriod"/>
            </a:pPr>
            <a:r>
              <a:rPr lang="en-US" sz="1400" dirty="0">
                <a:latin typeface="+mn-lt"/>
              </a:rPr>
              <a:t>CAE 7121 Python Programming</a:t>
            </a:r>
          </a:p>
          <a:p>
            <a:pPr marL="342900" indent="-342900" algn="l">
              <a:buAutoNum type="arabicPeriod"/>
            </a:pPr>
            <a:r>
              <a:rPr lang="en-US" sz="1200" dirty="0"/>
              <a:t>MGT CAE 7126 Customer Relationship Management</a:t>
            </a:r>
          </a:p>
          <a:p>
            <a:pPr marL="342900" indent="-342900" algn="l">
              <a:buAutoNum type="arabicPeriod"/>
            </a:pPr>
            <a:r>
              <a:rPr lang="en-US" sz="1200" dirty="0"/>
              <a:t>Big Data Analytics</a:t>
            </a:r>
          </a:p>
          <a:p>
            <a:pPr marL="342900" indent="-342900" algn="l">
              <a:buFont typeface="Arial" panose="020B0604020202020204" pitchFamily="34" charset="0"/>
              <a:buAutoNum type="arabicPeriod"/>
            </a:pPr>
            <a:r>
              <a:rPr lang="en-US" sz="1400" dirty="0">
                <a:latin typeface="+mn-lt"/>
              </a:rPr>
              <a:t>PC CAE 7124 Machine Learning Techniques</a:t>
            </a:r>
          </a:p>
          <a:p>
            <a:pPr marL="342900" indent="-342900" algn="l">
              <a:buAutoNum type="arabicPeriod"/>
            </a:pPr>
            <a:r>
              <a:rPr lang="en-US" altLang="zh-CN" sz="1400" dirty="0">
                <a:latin typeface="+mn-lt"/>
              </a:rPr>
              <a:t>Research –Development and Trained data for image processing</a:t>
            </a:r>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a:xfrm>
            <a:off x="8251360" y="1979105"/>
            <a:ext cx="4303351" cy="2528887"/>
          </a:xfrm>
        </p:spPr>
        <p:txBody>
          <a:bodyPr/>
          <a:lstStyle/>
          <a:p>
            <a:pPr algn="l"/>
            <a:r>
              <a:rPr lang="en-US" sz="1500" b="0" i="0" dirty="0">
                <a:solidFill>
                  <a:srgbClr val="606C71"/>
                </a:solidFill>
                <a:effectLst/>
                <a:latin typeface="Open Sans" panose="020B0606030504020204" pitchFamily="34" charset="0"/>
              </a:rPr>
              <a:t>1. Case studies, user feedback collection, and refinement.</a:t>
            </a:r>
          </a:p>
          <a:p>
            <a:pPr algn="l"/>
            <a:r>
              <a:rPr lang="en-US" sz="1500" b="0" i="0" dirty="0">
                <a:solidFill>
                  <a:srgbClr val="606C71"/>
                </a:solidFill>
                <a:effectLst/>
                <a:latin typeface="Open Sans" panose="020B0606030504020204" pitchFamily="34" charset="0"/>
              </a:rPr>
              <a:t>2. Performance evaluation, documentation, and finalization of the </a:t>
            </a:r>
            <a:r>
              <a:rPr lang="en-US" b="0" i="0" dirty="0">
                <a:solidFill>
                  <a:srgbClr val="606C71"/>
                </a:solidFill>
                <a:effectLst/>
                <a:latin typeface="Open Sans" panose="020B0606030504020204" pitchFamily="34" charset="0"/>
              </a:rPr>
              <a:t>thesis.</a:t>
            </a:r>
          </a:p>
          <a:p>
            <a:endParaRPr lang="en-US" dirty="0"/>
          </a:p>
        </p:txBody>
      </p:sp>
      <p:pic>
        <p:nvPicPr>
          <p:cNvPr id="6" name="Picture 5">
            <a:extLst>
              <a:ext uri="{FF2B5EF4-FFF2-40B4-BE49-F238E27FC236}">
                <a16:creationId xmlns:a16="http://schemas.microsoft.com/office/drawing/2014/main" id="{54EF027C-17F4-D321-D7A3-8E1948ECF565}"/>
              </a:ext>
            </a:extLst>
          </p:cNvPr>
          <p:cNvPicPr>
            <a:picLocks noChangeAspect="1"/>
          </p:cNvPicPr>
          <p:nvPr/>
        </p:nvPicPr>
        <p:blipFill>
          <a:blip r:embed="rId2"/>
          <a:stretch>
            <a:fillRect/>
          </a:stretch>
        </p:blipFill>
        <p:spPr>
          <a:xfrm>
            <a:off x="7182841" y="3896978"/>
            <a:ext cx="2554445" cy="2554445"/>
          </a:xfrm>
          <a:prstGeom prst="rect">
            <a:avLst/>
          </a:prstGeom>
        </p:spPr>
      </p:pic>
    </p:spTree>
    <p:extLst>
      <p:ext uri="{BB962C8B-B14F-4D97-AF65-F5344CB8AC3E}">
        <p14:creationId xmlns:p14="http://schemas.microsoft.com/office/powerpoint/2010/main" val="559354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dirty="0"/>
              <a:t>9. Meet our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r>
              <a:rPr lang="en-US" dirty="0" err="1"/>
              <a:t>Kaspar</a:t>
            </a:r>
            <a:r>
              <a:rPr lang="en-US" dirty="0"/>
              <a:t> </a:t>
            </a:r>
            <a:r>
              <a:rPr lang="en-US" dirty="0" err="1"/>
              <a:t>Kennady.A</a:t>
            </a:r>
            <a:endParaRPr lang="en-US" dirty="0"/>
          </a:p>
        </p:txBody>
      </p:sp>
      <p:pic>
        <p:nvPicPr>
          <p:cNvPr id="22" name="Picture Placeholder 21">
            <a:extLst>
              <a:ext uri="{FF2B5EF4-FFF2-40B4-BE49-F238E27FC236}">
                <a16:creationId xmlns:a16="http://schemas.microsoft.com/office/drawing/2014/main" id="{8FAB5C75-9A85-EB45-88BB-F6986F9DADC5}"/>
              </a:ext>
            </a:extLst>
          </p:cNvPr>
          <p:cNvPicPr>
            <a:picLocks noGrp="1"/>
          </p:cNvPicPr>
          <p:nvPr>
            <p:ph type="pic" sz="quarter" idx="13"/>
          </p:nvPr>
        </p:nvPicPr>
        <p:blipFill>
          <a:blip r:embed="rId2"/>
          <a:srcRect t="29924" b="29924"/>
          <a:stretch/>
        </p:blipFill>
        <p:spPr/>
      </p:pic>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5"/>
          </p:nvPr>
        </p:nvSpPr>
        <p:spPr/>
        <p:txBody>
          <a:bodyPr/>
          <a:lstStyle/>
          <a:p>
            <a:r>
              <a:rPr lang="en-US" dirty="0"/>
              <a:t>Researcher</a:t>
            </a:r>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a:lstStyle/>
          <a:p>
            <a:r>
              <a:rPr lang="en-US" sz="1600" dirty="0"/>
              <a:t>Dr. </a:t>
            </a:r>
            <a:r>
              <a:rPr lang="en-US" sz="1600" dirty="0" err="1"/>
              <a:t>A.Priya</a:t>
            </a:r>
            <a:endParaRPr lang="en-US" sz="1600" dirty="0"/>
          </a:p>
        </p:txBody>
      </p:sp>
      <p:sp>
        <p:nvSpPr>
          <p:cNvPr id="8" name="Text Placeholder 7">
            <a:extLst>
              <a:ext uri="{FF2B5EF4-FFF2-40B4-BE49-F238E27FC236}">
                <a16:creationId xmlns:a16="http://schemas.microsoft.com/office/drawing/2014/main" id="{CEE43B57-52A2-C8A5-CFEA-59973049F942}"/>
              </a:ext>
            </a:extLst>
          </p:cNvPr>
          <p:cNvSpPr>
            <a:spLocks noGrp="1"/>
          </p:cNvSpPr>
          <p:nvPr>
            <p:ph type="body" sz="quarter" idx="18"/>
          </p:nvPr>
        </p:nvSpPr>
        <p:spPr/>
        <p:txBody>
          <a:bodyPr/>
          <a:lstStyle/>
          <a:p>
            <a:r>
              <a:rPr lang="en-US" sz="1600" dirty="0"/>
              <a:t>Guide: </a:t>
            </a:r>
            <a:r>
              <a:rPr lang="en-US" sz="1600" dirty="0" err="1"/>
              <a:t>Asst.Prof</a:t>
            </a:r>
            <a:r>
              <a:rPr lang="en-US" sz="1600" dirty="0"/>
              <a:t>.(</a:t>
            </a:r>
            <a:r>
              <a:rPr lang="en-US" sz="1600" dirty="0" err="1"/>
              <a:t>Sel.Gr</a:t>
            </a:r>
            <a:r>
              <a:rPr lang="en-US" sz="1600" dirty="0"/>
              <a:t>), </a:t>
            </a:r>
            <a:r>
              <a:rPr lang="en-US" dirty="0"/>
              <a:t>ECE</a:t>
            </a:r>
            <a:r>
              <a:rPr lang="en-US" sz="1600" dirty="0"/>
              <a:t> Dept</a:t>
            </a:r>
            <a:endParaRPr lang="en-US" dirty="0"/>
          </a:p>
        </p:txBody>
      </p:sp>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a:lstStyle/>
          <a:p>
            <a:endParaRPr lang="en-US" sz="1400" dirty="0"/>
          </a:p>
        </p:txBody>
      </p:sp>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21"/>
          </p:nvPr>
        </p:nvSpPr>
        <p:spPr/>
        <p:txBody>
          <a:bodyPr/>
          <a:lstStyle/>
          <a:p>
            <a:endParaRPr lang="en-US" sz="1200" dirty="0"/>
          </a:p>
        </p:txBody>
      </p:sp>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a:lstStyle/>
          <a:p>
            <a:endParaRPr lang="en-US" dirty="0"/>
          </a:p>
        </p:txBody>
      </p:sp>
      <p:sp>
        <p:nvSpPr>
          <p:cNvPr id="14" name="Text Placeholder 13">
            <a:extLst>
              <a:ext uri="{FF2B5EF4-FFF2-40B4-BE49-F238E27FC236}">
                <a16:creationId xmlns:a16="http://schemas.microsoft.com/office/drawing/2014/main" id="{0F53377A-8252-E7D8-7D40-4C89B9255A32}"/>
              </a:ext>
            </a:extLst>
          </p:cNvPr>
          <p:cNvSpPr>
            <a:spLocks noGrp="1"/>
          </p:cNvSpPr>
          <p:nvPr>
            <p:ph type="body" sz="quarter" idx="24"/>
          </p:nvPr>
        </p:nvSpPr>
        <p:spPr/>
        <p:txBody>
          <a:bodyPr/>
          <a:lstStyle/>
          <a:p>
            <a:endParaRPr lang="en-US" dirty="0"/>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15</a:t>
            </a:fld>
            <a:endParaRPr lang="en-US" dirty="0"/>
          </a:p>
        </p:txBody>
      </p:sp>
      <p:sp>
        <p:nvSpPr>
          <p:cNvPr id="4" name="Picture Placeholder 3">
            <a:extLst>
              <a:ext uri="{FF2B5EF4-FFF2-40B4-BE49-F238E27FC236}">
                <a16:creationId xmlns:a16="http://schemas.microsoft.com/office/drawing/2014/main" id="{334B4B49-A948-563C-52C4-6C762D7AAC58}"/>
              </a:ext>
            </a:extLst>
          </p:cNvPr>
          <p:cNvSpPr>
            <a:spLocks noGrp="1"/>
          </p:cNvSpPr>
          <p:nvPr>
            <p:ph type="pic" sz="quarter" idx="17"/>
          </p:nvPr>
        </p:nvSpPr>
        <p:spPr/>
      </p:sp>
      <p:sp>
        <p:nvSpPr>
          <p:cNvPr id="10" name="Picture Placeholder 9">
            <a:extLst>
              <a:ext uri="{FF2B5EF4-FFF2-40B4-BE49-F238E27FC236}">
                <a16:creationId xmlns:a16="http://schemas.microsoft.com/office/drawing/2014/main" id="{41DB7C44-88FF-A4EA-E1AE-1A9B1A7E7CC4}"/>
              </a:ext>
            </a:extLst>
          </p:cNvPr>
          <p:cNvSpPr>
            <a:spLocks noGrp="1"/>
          </p:cNvSpPr>
          <p:nvPr>
            <p:ph type="pic" sz="quarter" idx="20"/>
          </p:nvPr>
        </p:nvSpPr>
        <p:spPr/>
      </p:sp>
      <p:sp>
        <p:nvSpPr>
          <p:cNvPr id="15" name="Picture Placeholder 14">
            <a:extLst>
              <a:ext uri="{FF2B5EF4-FFF2-40B4-BE49-F238E27FC236}">
                <a16:creationId xmlns:a16="http://schemas.microsoft.com/office/drawing/2014/main" id="{13ACAFA4-D45F-FC36-3DE4-6EB9407C4E0C}"/>
              </a:ext>
            </a:extLst>
          </p:cNvPr>
          <p:cNvSpPr>
            <a:spLocks noGrp="1"/>
          </p:cNvSpPr>
          <p:nvPr>
            <p:ph type="pic" sz="quarter" idx="23"/>
          </p:nvPr>
        </p:nvSpPr>
        <p:spPr/>
      </p:sp>
    </p:spTree>
    <p:extLst>
      <p:ext uri="{BB962C8B-B14F-4D97-AF65-F5344CB8AC3E}">
        <p14:creationId xmlns:p14="http://schemas.microsoft.com/office/powerpoint/2010/main" val="3251802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958750" y="862642"/>
            <a:ext cx="4959821" cy="690113"/>
          </a:xfrm>
        </p:spPr>
        <p:txBody>
          <a:bodyPr/>
          <a:lstStyle/>
          <a:p>
            <a:r>
              <a:rPr lang="en-US" altLang="zh-CN" sz="4000" dirty="0"/>
              <a:t>10. Summary</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5385816" y="1659033"/>
            <a:ext cx="5760719" cy="3594454"/>
          </a:xfrm>
        </p:spPr>
        <p:txBody>
          <a:bodyPr/>
          <a:lstStyle/>
          <a:p>
            <a:r>
              <a:rPr lang="en-US" sz="1800" dirty="0"/>
              <a:t>By Utilizing my 20+ years of expertise in IT industry Technical and  Retail banking Functionality and knowledge gained in AI at </a:t>
            </a:r>
            <a:r>
              <a:rPr lang="en-US" sz="1800" dirty="0" err="1"/>
              <a:t>wipro</a:t>
            </a:r>
            <a:r>
              <a:rPr lang="en-US" sz="1800" dirty="0"/>
              <a:t> Ltd, Implement real-time Image processing in Retail banking domain </a:t>
            </a:r>
            <a:r>
              <a:rPr lang="en-US" sz="1800" dirty="0">
                <a:solidFill>
                  <a:srgbClr val="111111"/>
                </a:solidFill>
                <a:highlight>
                  <a:srgbClr val="F9F9F9"/>
                </a:highlight>
              </a:rPr>
              <a:t>Using AI</a:t>
            </a:r>
            <a:r>
              <a:rPr lang="en-US" sz="1800" i="0" dirty="0">
                <a:solidFill>
                  <a:srgbClr val="111111"/>
                </a:solidFill>
                <a:effectLst/>
                <a:highlight>
                  <a:srgbClr val="F9F9F9"/>
                </a:highlight>
              </a:rPr>
              <a:t> advanced algorithms, neural networks, and data processing to analyze, interpret, and manipulate digital images also </a:t>
            </a:r>
            <a:r>
              <a:rPr lang="en-US" sz="1800" dirty="0">
                <a:solidFill>
                  <a:srgbClr val="222222"/>
                </a:solidFill>
                <a:effectLst/>
                <a:ea typeface="Times New Roman" panose="02020603050405020304" pitchFamily="18" charset="0"/>
              </a:rPr>
              <a:t>AI integrates biometric and facial scanning towards security</a:t>
            </a:r>
            <a:r>
              <a:rPr lang="en-US" sz="1800" i="0" dirty="0">
                <a:solidFill>
                  <a:srgbClr val="111111"/>
                </a:solidFill>
                <a:effectLst/>
                <a:highlight>
                  <a:srgbClr val="F9F9F9"/>
                </a:highlight>
              </a:rPr>
              <a:t>. This help for Customer satisfaction and ROI by </a:t>
            </a:r>
            <a:r>
              <a:rPr lang="en-IN" sz="1800" kern="0" dirty="0">
                <a:solidFill>
                  <a:srgbClr val="161B3D"/>
                </a:solidFill>
                <a:effectLst/>
                <a:ea typeface="Times New Roman" panose="02020603050405020304" pitchFamily="18" charset="0"/>
                <a:cs typeface="Times New Roman" panose="02020603050405020304" pitchFamily="18" charset="0"/>
              </a:rPr>
              <a:t>Automation and Efficiency , Speed and Scalability, </a:t>
            </a:r>
            <a:r>
              <a:rPr lang="en-IN" sz="1800" u="none" strike="noStrike" kern="0" dirty="0">
                <a:solidFill>
                  <a:srgbClr val="161B3D"/>
                </a:solidFill>
                <a:effectLst/>
                <a:ea typeface="Times New Roman" panose="02020603050405020304" pitchFamily="18" charset="0"/>
                <a:cs typeface="Times New Roman" panose="02020603050405020304" pitchFamily="18" charset="0"/>
                <a:hlinkClick r:id="rId3"/>
              </a:rPr>
              <a:t>Data Extraction</a:t>
            </a:r>
            <a:r>
              <a:rPr lang="en-IN" sz="1800" kern="0" dirty="0">
                <a:solidFill>
                  <a:srgbClr val="161B3D"/>
                </a:solidFill>
                <a:effectLst/>
                <a:ea typeface="Times New Roman" panose="02020603050405020304" pitchFamily="18" charset="0"/>
                <a:cs typeface="Times New Roman" panose="02020603050405020304" pitchFamily="18" charset="0"/>
              </a:rPr>
              <a:t> and Insights, Enhanced Customer Experience , Personalization, Cost Savings, Effortless, Advanced Analysis, Real-time Decision-Making, </a:t>
            </a:r>
            <a:r>
              <a:rPr lang="en-IN" sz="1800" dirty="0">
                <a:solidFill>
                  <a:srgbClr val="161B3D"/>
                </a:solidFill>
                <a:effectLst/>
                <a:ea typeface="Times New Roman" panose="02020603050405020304" pitchFamily="18" charset="0"/>
              </a:rPr>
              <a:t>Accuracy and Reduced Errors.</a:t>
            </a:r>
            <a:endParaRPr lang="en-US" altLang="zh-CN" sz="1800"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a:xfrm>
            <a:off x="7972317" y="6524348"/>
            <a:ext cx="365760" cy="246888"/>
          </a:xfrm>
        </p:spPr>
        <p:txBody>
          <a:bodyPr/>
          <a:lstStyle/>
          <a:p>
            <a:fld id="{8D0AFDD5-844D-364D-8AEC-50CF4D36D55D}" type="slidenum">
              <a:rPr lang="en-US" smtClean="0"/>
              <a:pPr/>
              <a:t>16</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a:xfrm>
            <a:off x="5958750" y="862642"/>
            <a:ext cx="4959821" cy="690113"/>
          </a:xfrm>
        </p:spPr>
        <p:txBody>
          <a:bodyPr/>
          <a:lstStyle/>
          <a:p>
            <a:r>
              <a:rPr lang="en-US" sz="4000" dirty="0"/>
              <a:t>11. References</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a:xfrm>
            <a:off x="5663457" y="1659033"/>
            <a:ext cx="4818888" cy="3594454"/>
          </a:xfrm>
        </p:spPr>
        <p:txBody>
          <a:bodyPr/>
          <a:lstStyle/>
          <a:p>
            <a:r>
              <a:rPr lang="en-IN" dirty="0"/>
              <a:t>Wipro training content and </a:t>
            </a:r>
            <a:r>
              <a:rPr lang="en-IN" dirty="0" err="1"/>
              <a:t>wipro</a:t>
            </a:r>
            <a:r>
              <a:rPr lang="en-IN" dirty="0"/>
              <a:t> internal AI user manual</a:t>
            </a:r>
            <a:endParaRPr lang="en-US" altLang="zh-CN" dirty="0"/>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17</a:t>
            </a:fld>
            <a:endParaRPr lang="en-US" dirty="0"/>
          </a:p>
        </p:txBody>
      </p:sp>
    </p:spTree>
    <p:extLst>
      <p:ext uri="{BB962C8B-B14F-4D97-AF65-F5344CB8AC3E}">
        <p14:creationId xmlns:p14="http://schemas.microsoft.com/office/powerpoint/2010/main" val="4195019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r>
              <a:rPr lang="en-US" dirty="0" err="1"/>
              <a:t>Kaspar</a:t>
            </a:r>
            <a:r>
              <a:rPr lang="en-US" dirty="0"/>
              <a:t> </a:t>
            </a:r>
            <a:r>
              <a:rPr lang="en-US" dirty="0" err="1"/>
              <a:t>Kennady.A</a:t>
            </a:r>
            <a:endParaRPr lang="en-US" dirty="0"/>
          </a:p>
          <a:p>
            <a:r>
              <a:rPr lang="en-US" dirty="0">
                <a:hlinkClick r:id="rId2"/>
              </a:rPr>
              <a:t>Kaspar.Antony@Wipro.com</a:t>
            </a:r>
            <a:r>
              <a:rPr lang="en-US" dirty="0"/>
              <a:t> / Kaskennady@gmail.com</a:t>
            </a:r>
          </a:p>
          <a:p>
            <a:endParaRPr lang="en-US" dirty="0"/>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3"/>
          <a:srcRect t="7" b="7"/>
          <a:stretch/>
        </p:blipFill>
        <p:spPr/>
      </p:pic>
    </p:spTree>
    <p:extLst>
      <p:ext uri="{BB962C8B-B14F-4D97-AF65-F5344CB8AC3E}">
        <p14:creationId xmlns:p14="http://schemas.microsoft.com/office/powerpoint/2010/main" val="2397583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dirty="0">
                <a:solidFill>
                  <a:srgbClr val="161B3D"/>
                </a:solidFill>
                <a:effectLst/>
                <a:latin typeface="+mn-lt"/>
                <a:ea typeface="Times New Roman" panose="02020603050405020304" pitchFamily="18" charset="0"/>
              </a:rPr>
              <a:t>Agenda</a:t>
            </a:r>
            <a:endParaRPr lang="en-US" sz="4000" dirty="0">
              <a:latin typeface="+mn-lt"/>
            </a:endParaRP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886968"/>
            <a:ext cx="11783682" cy="5513935"/>
          </a:xfrm>
        </p:spPr>
        <p:txBody>
          <a:bodyPr/>
          <a:lstStyle/>
          <a:p>
            <a:pPr marL="342900" lvl="0" indent="-342900">
              <a:lnSpc>
                <a:spcPct val="106000"/>
              </a:lnSpc>
              <a:spcAft>
                <a:spcPts val="750"/>
              </a:spcAft>
              <a:buSzPts val="100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Introduction</a:t>
            </a:r>
          </a:p>
          <a:p>
            <a:pPr marL="342900" lvl="0" indent="-342900">
              <a:lnSpc>
                <a:spcPct val="106000"/>
              </a:lnSpc>
              <a:spcAft>
                <a:spcPts val="750"/>
              </a:spcAft>
              <a:buSzPts val="100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Research abstract</a:t>
            </a:r>
          </a:p>
          <a:p>
            <a:pPr marL="342900" lvl="0" indent="-342900">
              <a:lnSpc>
                <a:spcPct val="106000"/>
              </a:lnSpc>
              <a:spcAft>
                <a:spcPts val="750"/>
              </a:spcAft>
              <a:buSzPts val="100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Image processing</a:t>
            </a:r>
          </a:p>
          <a:p>
            <a:pPr marL="342900" lvl="0" indent="-342900">
              <a:lnSpc>
                <a:spcPct val="106000"/>
              </a:lnSpc>
              <a:spcAft>
                <a:spcPts val="750"/>
              </a:spcAft>
              <a:buSzPts val="100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Challenges in AI Image Processing</a:t>
            </a:r>
          </a:p>
          <a:p>
            <a:pPr marL="342900" lvl="0" indent="-342900">
              <a:lnSpc>
                <a:spcPct val="106000"/>
              </a:lnSpc>
              <a:spcAft>
                <a:spcPts val="750"/>
              </a:spcAft>
              <a:buSzPts val="100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Trends in AI Image </a:t>
            </a:r>
          </a:p>
          <a:p>
            <a:pPr marL="342900" indent="-342900">
              <a:lnSpc>
                <a:spcPct val="106000"/>
              </a:lnSpc>
              <a:spcAft>
                <a:spcPts val="750"/>
              </a:spcAft>
              <a:buSzPts val="1000"/>
              <a:buFont typeface="Arial" panose="020B0604020202020204" pitchFamily="34" charset="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Potential Benefits</a:t>
            </a:r>
          </a:p>
          <a:p>
            <a:pPr marL="342900" indent="-342900">
              <a:lnSpc>
                <a:spcPct val="106000"/>
              </a:lnSpc>
              <a:spcAft>
                <a:spcPts val="750"/>
              </a:spcAft>
              <a:buSzPts val="1000"/>
              <a:buFont typeface="Arial" panose="020B0604020202020204" pitchFamily="34" charset="0"/>
              <a:buAutoNum type="arabicPeriod"/>
              <a:tabLst>
                <a:tab pos="457200" algn="l"/>
              </a:tabLst>
            </a:pPr>
            <a:r>
              <a:rPr lang="en-US" sz="1800" b="1" kern="0" dirty="0">
                <a:solidFill>
                  <a:srgbClr val="161B3D"/>
                </a:solidFill>
                <a:latin typeface="Noto Sans" panose="020B0502040504020204" pitchFamily="34" charset="0"/>
                <a:cs typeface="Times New Roman" panose="02020603050405020304" pitchFamily="18" charset="0"/>
              </a:rPr>
              <a:t>Plan for product launch</a:t>
            </a:r>
          </a:p>
          <a:p>
            <a:pPr marL="342900" indent="-342900">
              <a:lnSpc>
                <a:spcPct val="106000"/>
              </a:lnSpc>
              <a:spcAft>
                <a:spcPts val="750"/>
              </a:spcAft>
              <a:buSzPts val="1000"/>
              <a:buFont typeface="Arial" panose="020B0604020202020204" pitchFamily="34" charset="0"/>
              <a:buAutoNum type="arabicPeriod"/>
              <a:tabLst>
                <a:tab pos="457200" algn="l"/>
              </a:tabLst>
            </a:pPr>
            <a:r>
              <a:rPr lang="en-US" sz="1800" b="1" kern="0" dirty="0">
                <a:solidFill>
                  <a:srgbClr val="161B3D"/>
                </a:solidFill>
                <a:latin typeface="Noto Sans" panose="020B0502040504020204" pitchFamily="34" charset="0"/>
                <a:cs typeface="Times New Roman" panose="02020603050405020304" pitchFamily="18" charset="0"/>
              </a:rPr>
              <a:t>Timeline</a:t>
            </a:r>
          </a:p>
          <a:p>
            <a:pPr marL="342900" indent="-342900">
              <a:lnSpc>
                <a:spcPct val="106000"/>
              </a:lnSpc>
              <a:spcAft>
                <a:spcPts val="750"/>
              </a:spcAft>
              <a:buSzPts val="1000"/>
              <a:buFont typeface="Arial" panose="020B0604020202020204" pitchFamily="34" charset="0"/>
              <a:buAutoNum type="arabicPeriod"/>
              <a:tabLst>
                <a:tab pos="457200" algn="l"/>
              </a:tabLst>
            </a:pPr>
            <a:r>
              <a:rPr lang="en-US" sz="1800" b="1" kern="0" dirty="0">
                <a:solidFill>
                  <a:srgbClr val="161B3D"/>
                </a:solidFill>
                <a:latin typeface="Noto Sans" panose="020B0502040504020204" pitchFamily="34" charset="0"/>
                <a:cs typeface="Times New Roman" panose="02020603050405020304" pitchFamily="18" charset="0"/>
              </a:rPr>
              <a:t>Meet our team</a:t>
            </a:r>
          </a:p>
          <a:p>
            <a:pPr marL="342900" indent="-342900">
              <a:lnSpc>
                <a:spcPct val="106000"/>
              </a:lnSpc>
              <a:spcAft>
                <a:spcPts val="750"/>
              </a:spcAft>
              <a:buSzPts val="1000"/>
              <a:buFont typeface="Arial" panose="020B0604020202020204" pitchFamily="34" charset="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Summary</a:t>
            </a:r>
          </a:p>
          <a:p>
            <a:pPr marL="342900" indent="-342900">
              <a:lnSpc>
                <a:spcPct val="106000"/>
              </a:lnSpc>
              <a:spcAft>
                <a:spcPts val="750"/>
              </a:spcAft>
              <a:buSzPts val="1000"/>
              <a:buFont typeface="Arial" panose="020B0604020202020204" pitchFamily="34" charset="0"/>
              <a:buAutoNum type="arabicPeriod"/>
              <a:tabLst>
                <a:tab pos="457200" algn="l"/>
              </a:tabLst>
            </a:pPr>
            <a:r>
              <a:rPr lang="en-IN" sz="1800" b="1" kern="0" dirty="0">
                <a:solidFill>
                  <a:srgbClr val="161B3D"/>
                </a:solidFill>
                <a:latin typeface="Noto Sans" panose="020B0502040504020204" pitchFamily="34" charset="0"/>
                <a:cs typeface="Times New Roman" panose="02020603050405020304" pitchFamily="18" charset="0"/>
              </a:rPr>
              <a:t>References</a:t>
            </a:r>
            <a:endParaRPr lang="en-US" sz="1800" b="1" kern="0" dirty="0">
              <a:solidFill>
                <a:srgbClr val="161B3D"/>
              </a:solidFill>
              <a:latin typeface="Noto Sans" panose="020B0502040504020204" pitchFamily="34" charset="0"/>
              <a:cs typeface="Times New Roman" panose="02020603050405020304" pitchFamily="18" charset="0"/>
            </a:endParaRPr>
          </a:p>
          <a:p>
            <a:pPr marL="342900" indent="-342900">
              <a:lnSpc>
                <a:spcPct val="106000"/>
              </a:lnSpc>
              <a:spcAft>
                <a:spcPts val="750"/>
              </a:spcAft>
              <a:buSzPts val="1000"/>
              <a:buFont typeface="Arial" panose="020B0604020202020204" pitchFamily="34" charset="0"/>
              <a:buAutoNum type="arabicPeriod"/>
              <a:tabLst>
                <a:tab pos="457200" algn="l"/>
              </a:tabLst>
            </a:pPr>
            <a:endParaRPr lang="en-US" sz="1050" dirty="0"/>
          </a:p>
          <a:p>
            <a:pPr marL="342900" indent="-342900">
              <a:lnSpc>
                <a:spcPct val="106000"/>
              </a:lnSpc>
              <a:spcAft>
                <a:spcPts val="750"/>
              </a:spcAft>
              <a:buSzPts val="1000"/>
              <a:buFont typeface="Arial" panose="020B0604020202020204" pitchFamily="34" charset="0"/>
              <a:buAutoNum type="arabicPeriod"/>
              <a:tabLst>
                <a:tab pos="457200" algn="l"/>
              </a:tabLst>
            </a:pPr>
            <a:endParaRPr lang="en-US" sz="1400" dirty="0"/>
          </a:p>
          <a:p>
            <a:pPr marL="342900" indent="-342900">
              <a:lnSpc>
                <a:spcPct val="106000"/>
              </a:lnSpc>
              <a:spcAft>
                <a:spcPts val="750"/>
              </a:spcAft>
              <a:buSzPts val="1000"/>
              <a:buFont typeface="Arial" panose="020B0604020202020204" pitchFamily="34" charset="0"/>
              <a:buAutoNum type="arabicPeriod"/>
              <a:tabLst>
                <a:tab pos="457200" algn="l"/>
              </a:tabLst>
            </a:pPr>
            <a:endParaRPr lang="en-US" sz="1400" dirty="0"/>
          </a:p>
          <a:p>
            <a:pPr marL="342900" indent="-342900">
              <a:lnSpc>
                <a:spcPct val="106000"/>
              </a:lnSpc>
              <a:spcAft>
                <a:spcPts val="750"/>
              </a:spcAft>
              <a:buSzPts val="1000"/>
              <a:buFont typeface="Arial" panose="020B0604020202020204" pitchFamily="34" charset="0"/>
              <a:buAutoNum type="arabicPeriod"/>
              <a:tabLst>
                <a:tab pos="457200" algn="l"/>
              </a:tabLst>
            </a:pPr>
            <a:endParaRPr lang="en-IN" sz="1800" b="1" kern="0" dirty="0">
              <a:solidFill>
                <a:srgbClr val="161B3D"/>
              </a:solidFill>
              <a:latin typeface="Noto Sans" panose="020B0502040504020204" pitchFamily="34" charset="0"/>
              <a:cs typeface="Times New Roman" panose="02020603050405020304" pitchFamily="18" charset="0"/>
            </a:endParaRPr>
          </a:p>
          <a:p>
            <a:pPr marL="342900" indent="-342900">
              <a:lnSpc>
                <a:spcPct val="106000"/>
              </a:lnSpc>
              <a:spcAft>
                <a:spcPts val="750"/>
              </a:spcAft>
              <a:buSzPts val="1000"/>
              <a:buFont typeface="Arial" panose="020B0604020202020204" pitchFamily="34" charset="0"/>
              <a:buAutoNum type="arabicPeriod"/>
              <a:tabLst>
                <a:tab pos="457200" algn="l"/>
              </a:tabLst>
            </a:pPr>
            <a:endParaRPr lang="en-US" sz="1400" dirty="0"/>
          </a:p>
        </p:txBody>
      </p:sp>
    </p:spTree>
    <p:extLst>
      <p:ext uri="{BB962C8B-B14F-4D97-AF65-F5344CB8AC3E}">
        <p14:creationId xmlns:p14="http://schemas.microsoft.com/office/powerpoint/2010/main" val="327801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565910" y="756666"/>
            <a:ext cx="4939284" cy="644652"/>
          </a:xfrm>
        </p:spPr>
        <p:txBody>
          <a:bodyPr/>
          <a:lstStyle/>
          <a:p>
            <a:r>
              <a:rPr lang="en-US" sz="4000" dirty="0"/>
              <a:t>1. Introduction</a:t>
            </a:r>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905256" y="1396746"/>
            <a:ext cx="6592823" cy="4418838"/>
          </a:xfrm>
        </p:spPr>
        <p:txBody>
          <a:bodyPr/>
          <a:lstStyle/>
          <a:p>
            <a:r>
              <a:rPr lang="en-US" sz="1800" dirty="0"/>
              <a:t>I am </a:t>
            </a:r>
            <a:r>
              <a:rPr lang="en-US" sz="1800" dirty="0" err="1"/>
              <a:t>Kaspar</a:t>
            </a:r>
            <a:r>
              <a:rPr lang="en-US" sz="1800" dirty="0"/>
              <a:t> </a:t>
            </a:r>
            <a:r>
              <a:rPr lang="en-US" sz="1800" dirty="0" err="1"/>
              <a:t>Kennady</a:t>
            </a:r>
            <a:r>
              <a:rPr lang="en-US" sz="1800" dirty="0"/>
              <a:t>, MCA graduate, PMP certified and currently working as Project Manager at Wipro Ltd,  A result-oriented professional offering 20+ year of a successful career with diverse roles distinguished by commended performance in IT Technical and Project Management.</a:t>
            </a:r>
          </a:p>
          <a:p>
            <a:endParaRPr lang="en-US" sz="1800" dirty="0"/>
          </a:p>
          <a:p>
            <a:r>
              <a:rPr lang="en-US" sz="1800" dirty="0"/>
              <a:t>I have gained insightful experience in managing  NBFC and Retail Banking software development projects across various geographies (Doha, Philippines, France, Italy ,Singapore) and India.​</a:t>
            </a:r>
          </a:p>
          <a:p>
            <a:endParaRPr lang="en-US" sz="1800" dirty="0"/>
          </a:p>
          <a:p>
            <a:r>
              <a:rPr lang="en-US" sz="1800" dirty="0"/>
              <a:t>Skilled in providing leadership, direction, strategy and vision in the areas of Functional/Technical / Solution Architecture to facilitate and enable growth &amp; business agility for Loan origination, Loan management and Collection systems</a:t>
            </a:r>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a:xfrm>
            <a:off x="7863841" y="0"/>
            <a:ext cx="5276087" cy="6858000"/>
          </a:xfrm>
        </p:spPr>
      </p:pic>
    </p:spTree>
    <p:extLst>
      <p:ext uri="{BB962C8B-B14F-4D97-AF65-F5344CB8AC3E}">
        <p14:creationId xmlns:p14="http://schemas.microsoft.com/office/powerpoint/2010/main" val="3780002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497330" y="850392"/>
            <a:ext cx="5661660" cy="621792"/>
          </a:xfrm>
        </p:spPr>
        <p:txBody>
          <a:bodyPr/>
          <a:lstStyle/>
          <a:p>
            <a:r>
              <a:rPr lang="en-US" sz="3200" dirty="0"/>
              <a:t>1. Introduction Continue…..</a:t>
            </a:r>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795528" y="1472184"/>
            <a:ext cx="6748272" cy="4187952"/>
          </a:xfrm>
        </p:spPr>
        <p:txBody>
          <a:bodyPr/>
          <a:lstStyle/>
          <a:p>
            <a:r>
              <a:rPr lang="en-US" dirty="0"/>
              <a:t> Communication - Resourceful in establishing &amp; nurturing strong rapport with key clients / stakeholders and received outstanding CSAT rating from client and Internal top performer awards.</a:t>
            </a:r>
          </a:p>
          <a:p>
            <a:endParaRPr lang="en-US" dirty="0"/>
          </a:p>
          <a:p>
            <a:r>
              <a:rPr lang="en-US" dirty="0"/>
              <a:t>Technical Development expertise in Java, Angular, Oracle(SQL/PLSQL), </a:t>
            </a:r>
            <a:r>
              <a:rPr lang="en-US" dirty="0" err="1"/>
              <a:t>mysql</a:t>
            </a:r>
            <a:r>
              <a:rPr lang="en-US" dirty="0"/>
              <a:t>, micro services API and Python and cloud computing</a:t>
            </a:r>
          </a:p>
          <a:p>
            <a:endParaRPr lang="en-US" dirty="0"/>
          </a:p>
          <a:p>
            <a:r>
              <a:rPr lang="en-US" dirty="0"/>
              <a:t>Trained and certified in AI at </a:t>
            </a:r>
            <a:r>
              <a:rPr lang="en-US" dirty="0" err="1"/>
              <a:t>wipro</a:t>
            </a:r>
            <a:r>
              <a:rPr lang="en-US" dirty="0"/>
              <a:t> Ltd. Learned the advantages images processing. I  am interested in AI research and provide additional benefit and value to this world by </a:t>
            </a:r>
            <a:r>
              <a:rPr lang="en-US" dirty="0">
                <a:solidFill>
                  <a:srgbClr val="111111"/>
                </a:solidFill>
                <a:highlight>
                  <a:srgbClr val="F9F9F9"/>
                </a:highlight>
              </a:rPr>
              <a:t>Using AI</a:t>
            </a:r>
            <a:r>
              <a:rPr lang="en-US" b="0" i="0" dirty="0">
                <a:solidFill>
                  <a:srgbClr val="111111"/>
                </a:solidFill>
                <a:effectLst/>
                <a:highlight>
                  <a:srgbClr val="F9F9F9"/>
                </a:highlight>
              </a:rPr>
              <a:t> advanced algorithms, neural networks, and data processing to analyze, interpret, and manipulate digital images also </a:t>
            </a:r>
            <a:r>
              <a:rPr lang="en-US" dirty="0">
                <a:solidFill>
                  <a:srgbClr val="222222"/>
                </a:solidFill>
                <a:effectLst/>
                <a:ea typeface="Times New Roman" panose="02020603050405020304" pitchFamily="18" charset="0"/>
              </a:rPr>
              <a:t>AI integrates biometric and facial scanning towards security</a:t>
            </a:r>
            <a:r>
              <a:rPr lang="en-US" b="0" i="0" dirty="0">
                <a:solidFill>
                  <a:srgbClr val="111111"/>
                </a:solidFill>
                <a:effectLst/>
                <a:highlight>
                  <a:srgbClr val="F9F9F9"/>
                </a:highlight>
              </a:rPr>
              <a:t>. </a:t>
            </a:r>
            <a:r>
              <a:rPr lang="en-US" dirty="0">
                <a:solidFill>
                  <a:srgbClr val="111111"/>
                </a:solidFill>
                <a:highlight>
                  <a:srgbClr val="F9F9F9"/>
                </a:highlight>
              </a:rPr>
              <a:t>Most part of my career</a:t>
            </a:r>
            <a:r>
              <a:rPr lang="en-US" b="0" i="0" dirty="0">
                <a:solidFill>
                  <a:srgbClr val="111111"/>
                </a:solidFill>
                <a:effectLst/>
                <a:highlight>
                  <a:srgbClr val="F9F9F9"/>
                </a:highlight>
              </a:rPr>
              <a:t> in 20+ years of experience, I have worked on manual document upload and verification of images</a:t>
            </a:r>
            <a:r>
              <a:rPr lang="en-US" dirty="0">
                <a:solidFill>
                  <a:srgbClr val="111111"/>
                </a:solidFill>
                <a:highlight>
                  <a:srgbClr val="F9F9F9"/>
                </a:highlight>
              </a:rPr>
              <a:t>. Now I want to adopt AI for efficient and secured way of image processing in retail banking domain.</a:t>
            </a:r>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4</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spTree>
    <p:extLst>
      <p:ext uri="{BB962C8B-B14F-4D97-AF65-F5344CB8AC3E}">
        <p14:creationId xmlns:p14="http://schemas.microsoft.com/office/powerpoint/2010/main" val="1793542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a:xfrm>
            <a:off x="155276" y="1947672"/>
            <a:ext cx="4563374" cy="804154"/>
          </a:xfrm>
        </p:spPr>
        <p:txBody>
          <a:bodyPr/>
          <a:lstStyle/>
          <a:p>
            <a:r>
              <a:rPr lang="en-IN" sz="4000" b="1" i="0" dirty="0">
                <a:solidFill>
                  <a:srgbClr val="111111"/>
                </a:solidFill>
                <a:effectLst/>
                <a:latin typeface="+mn-lt"/>
              </a:rPr>
              <a:t>Research - Abstract</a:t>
            </a:r>
            <a:br>
              <a:rPr lang="en-US" sz="4000" dirty="0">
                <a:latin typeface="+mn-lt"/>
              </a:rPr>
            </a:br>
            <a:endParaRPr lang="en-US" sz="2000" dirty="0">
              <a:latin typeface="+mn-lt"/>
            </a:endParaRP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a:xfrm>
            <a:off x="-1" y="4279391"/>
            <a:ext cx="5262114" cy="1181129"/>
          </a:xfrm>
        </p:spPr>
        <p:txBody>
          <a:bodyPr/>
          <a:lstStyle/>
          <a:p>
            <a:r>
              <a:rPr lang="en-US" sz="2000" b="1" spc="-25" dirty="0">
                <a:solidFill>
                  <a:srgbClr val="222222"/>
                </a:solidFill>
                <a:effectLst/>
                <a:latin typeface="Arial" panose="020B0604020202020204" pitchFamily="34" charset="0"/>
                <a:ea typeface="Times New Roman" panose="02020603050405020304" pitchFamily="18" charset="0"/>
                <a:cs typeface="Arial" panose="020B0604020202020204" pitchFamily="34" charset="0"/>
              </a:rPr>
              <a:t>Real-time </a:t>
            </a:r>
            <a:r>
              <a:rPr lang="en-US" sz="2000" b="1" i="0" dirty="0">
                <a:solidFill>
                  <a:srgbClr val="111111"/>
                </a:solidFill>
                <a:effectLst/>
                <a:latin typeface="Arial" panose="020B0604020202020204" pitchFamily="34" charset="0"/>
                <a:cs typeface="Arial" panose="020B0604020202020204" pitchFamily="34" charset="0"/>
              </a:rPr>
              <a:t>Image processing</a:t>
            </a:r>
            <a:r>
              <a:rPr lang="en-US" sz="2000" b="0" i="0" dirty="0">
                <a:solidFill>
                  <a:srgbClr val="111111"/>
                </a:solidFill>
                <a:effectLst/>
                <a:latin typeface="Arial" panose="020B0604020202020204" pitchFamily="34" charset="0"/>
                <a:cs typeface="Arial" panose="020B0604020202020204" pitchFamily="34" charset="0"/>
              </a:rPr>
              <a:t> using </a:t>
            </a:r>
            <a:r>
              <a:rPr lang="en-US" sz="2000" b="1" i="0" dirty="0">
                <a:solidFill>
                  <a:srgbClr val="111111"/>
                </a:solidFill>
                <a:effectLst/>
                <a:latin typeface="Arial" panose="020B0604020202020204" pitchFamily="34" charset="0"/>
                <a:cs typeface="Arial" panose="020B0604020202020204" pitchFamily="34" charset="0"/>
              </a:rPr>
              <a:t>Artificial Intelligence (AI)</a:t>
            </a:r>
            <a:endParaRPr lang="en-US" sz="2000" dirty="0">
              <a:latin typeface="Arial" panose="020B0604020202020204" pitchFamily="34" charset="0"/>
              <a:cs typeface="Arial" panose="020B0604020202020204" pitchFamily="34" charset="0"/>
            </a:endParaRPr>
          </a:p>
          <a:p>
            <a:endParaRPr lang="en-US" altLang="zh-CN" dirty="0"/>
          </a:p>
        </p:txBody>
      </p:sp>
      <p:pic>
        <p:nvPicPr>
          <p:cNvPr id="16" name="Picture Placeholder 15">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a:blip r:embed="rId2"/>
          <a:srcRect l="20797" r="20797"/>
          <a:stretch/>
        </p:blipFill>
        <p:spPr>
          <a:xfrm>
            <a:off x="5001768" y="638354"/>
            <a:ext cx="5897880" cy="5680149"/>
          </a:xfrm>
        </p:spPr>
      </p:pic>
    </p:spTree>
    <p:extLst>
      <p:ext uri="{BB962C8B-B14F-4D97-AF65-F5344CB8AC3E}">
        <p14:creationId xmlns:p14="http://schemas.microsoft.com/office/powerpoint/2010/main" val="3850875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i="0" dirty="0">
                <a:solidFill>
                  <a:srgbClr val="111111"/>
                </a:solidFill>
                <a:effectLst/>
                <a:latin typeface="+mn-lt"/>
              </a:rPr>
              <a:t>2. Research </a:t>
            </a:r>
            <a:r>
              <a:rPr lang="en-IN" sz="4000" b="1" dirty="0">
                <a:solidFill>
                  <a:srgbClr val="111111"/>
                </a:solidFill>
                <a:latin typeface="+mn-lt"/>
              </a:rPr>
              <a:t>- </a:t>
            </a:r>
            <a:r>
              <a:rPr lang="en-US" sz="4000" dirty="0">
                <a:latin typeface="+mn-lt"/>
              </a:rPr>
              <a:t>Abstract</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6</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586596"/>
            <a:ext cx="11783682" cy="5943600"/>
          </a:xfrm>
        </p:spPr>
        <p:txBody>
          <a:bodyPr/>
          <a:lstStyle/>
          <a:p>
            <a:pPr marL="291465" marR="114300" indent="0" algn="just">
              <a:lnSpc>
                <a:spcPct val="150000"/>
              </a:lnSpc>
              <a:spcAft>
                <a:spcPts val="800"/>
              </a:spcAft>
              <a:buNone/>
            </a:pPr>
            <a:r>
              <a:rPr lang="en-US" sz="1800" kern="0" dirty="0">
                <a:solidFill>
                  <a:srgbClr val="222222"/>
                </a:solidFill>
                <a:effectLst/>
                <a:latin typeface="Arial" panose="020B0604020202020204" pitchFamily="34" charset="0"/>
                <a:ea typeface="Times New Roman" panose="02020603050405020304" pitchFamily="18" charset="0"/>
                <a:cs typeface="Times New Roman" panose="02020603050405020304" pitchFamily="18" charset="0"/>
              </a:rPr>
              <a:t>Artificial Intelligence is quickly becoming a part of our lives. It can be seen in the use of virtual assistant, smart devices to smart homes. AI is currently being used by most of the worldwide companies.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1200"/>
              </a:spcAft>
              <a:buNone/>
            </a:pPr>
            <a:r>
              <a:rPr lang="en-US" sz="1800" kern="0" dirty="0">
                <a:solidFill>
                  <a:srgbClr val="222222"/>
                </a:solidFill>
                <a:latin typeface="Arial" panose="020B0604020202020204" pitchFamily="34" charset="0"/>
                <a:cs typeface="Times New Roman" panose="02020603050405020304" pitchFamily="18" charset="0"/>
              </a:rPr>
              <a:t>   In today’s fast-paced digital landscape, businesses constantly seek innovative ways to enhance efficiency, streamline operations, and provide seamless customer experiences. The financial sector is no exception, and one of the key areas where automation and advanced technologies have significantly impacted is the loan origination process. Traditional loan origination methods often involve cumbersome paperwork, lengthy processing times, and potential bottlenecks.</a:t>
            </a:r>
          </a:p>
          <a:p>
            <a:pPr marL="0" marR="0" indent="0">
              <a:lnSpc>
                <a:spcPct val="107000"/>
              </a:lnSpc>
              <a:spcBef>
                <a:spcPts val="0"/>
              </a:spcBef>
              <a:spcAft>
                <a:spcPts val="1200"/>
              </a:spcAft>
              <a:buNone/>
            </a:pPr>
            <a:r>
              <a:rPr lang="en-US" sz="1800" kern="0" dirty="0">
                <a:solidFill>
                  <a:srgbClr val="222222"/>
                </a:solidFill>
                <a:latin typeface="Arial" panose="020B0604020202020204" pitchFamily="34" charset="0"/>
                <a:cs typeface="Times New Roman" panose="02020603050405020304" pitchFamily="18" charset="0"/>
              </a:rPr>
              <a:t>  With the advent of Artificial Intelligence (AI) and Machine Learning (ML), financial institutions are revolutionizing how loans are initiated, processed, and approved. This blog aims to delve into the transformative power of AI and ML in automating the loan origination process. We will explore the various stages of loan origination and highlight how intelligent algorithms and data-driven insights are reshaping each step to deliver faster, more accurate, and more efficient outcomes</a:t>
            </a:r>
          </a:p>
          <a:p>
            <a:pPr marL="0" marR="0" indent="0">
              <a:lnSpc>
                <a:spcPct val="107000"/>
              </a:lnSpc>
              <a:spcBef>
                <a:spcPts val="0"/>
              </a:spcBef>
              <a:spcAft>
                <a:spcPts val="1200"/>
              </a:spcAft>
              <a:buNone/>
            </a:pPr>
            <a:r>
              <a:rPr lang="en-US" sz="1800" kern="0" dirty="0">
                <a:solidFill>
                  <a:srgbClr val="222222"/>
                </a:solidFill>
                <a:latin typeface="Arial" panose="020B0604020202020204" pitchFamily="34" charset="0"/>
                <a:cs typeface="Times New Roman" panose="02020603050405020304" pitchFamily="18" charset="0"/>
              </a:rPr>
              <a:t>AI-API’s, such as optical character recognition (OCR), natural language processing (NLP), and image analysis, can automate up to 90% of manual loan application processing tasks</a:t>
            </a:r>
          </a:p>
          <a:p>
            <a:pPr marL="0" indent="0">
              <a:buNone/>
            </a:pPr>
            <a:r>
              <a:rPr lang="en-IN" sz="1800" kern="0" dirty="0">
                <a:solidFill>
                  <a:srgbClr val="222222"/>
                </a:solidFill>
                <a:latin typeface="Arial" panose="020B0604020202020204" pitchFamily="34" charset="0"/>
                <a:cs typeface="Times New Roman" panose="02020603050405020304" pitchFamily="18" charset="0"/>
              </a:rPr>
              <a:t>AI image processing works through a combination of advanced algorithms, neural networks</a:t>
            </a:r>
          </a:p>
        </p:txBody>
      </p:sp>
    </p:spTree>
    <p:extLst>
      <p:ext uri="{BB962C8B-B14F-4D97-AF65-F5344CB8AC3E}">
        <p14:creationId xmlns:p14="http://schemas.microsoft.com/office/powerpoint/2010/main" val="2831084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US" sz="4000" b="1" dirty="0">
                <a:latin typeface="+mn-lt"/>
              </a:rPr>
              <a:t>3. Image processing</a:t>
            </a:r>
            <a:endParaRPr lang="en-US" sz="4000" b="1" dirty="0"/>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7</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886968"/>
            <a:ext cx="11783682" cy="5513935"/>
          </a:xfrm>
        </p:spPr>
        <p:txBody>
          <a:bodyPr/>
          <a:lstStyle/>
          <a:p>
            <a:pPr>
              <a:lnSpc>
                <a:spcPct val="106000"/>
              </a:lnSpc>
              <a:spcAft>
                <a:spcPts val="800"/>
              </a:spcAft>
            </a:pPr>
            <a:r>
              <a:rPr lang="en-IN" sz="145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works through a combination of advanced algorithms, neural networks, and data processing to </a:t>
            </a:r>
            <a:r>
              <a:rPr lang="en-IN" sz="145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analyze</a:t>
            </a:r>
            <a:r>
              <a:rPr lang="en-IN" sz="145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interpret, and manipulate digital images. Here's a simplified overview of how AI image processing works: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Data Collection and Preprocessing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The process begins with collecting a large dataset of labelled images relevant to the task, such as object recognition or image classification.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The images are pre-processed, which may involve resizing, normalization, and </a:t>
            </a:r>
            <a:r>
              <a:rPr lang="en-IN" sz="1300" u="sng"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hlinkClick r:id="rId2"/>
              </a:rPr>
              <a:t>data augmentation</a:t>
            </a: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to ensure consistency and improve model performance.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Feature Extraction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Convolutional Neural Networks (CNNs), a type of deep learning architecture, are commonly used for AI image processing.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CNNs automatically learn and extract hierarchical features from images. They consist of layers with learnable filters (kernels) that detect patterns like edges, textures, and more complex features.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Model Training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The pre-processed images are fed into the CNN model for training.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During training, the model adjusts its internal weights and biases based on the differences between its predictions and the actual labels in the training data.</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Backpropagation and optimization algorithms (e.g., stochastic gradient descent) are used to iteratively update the model's parameters to minimize prediction errors.</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0" dirty="0">
                <a:solidFill>
                  <a:srgbClr val="222222"/>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endParaRPr lang="en-IN" sz="1800" kern="100" dirty="0">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87343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8</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77638" y="210209"/>
            <a:ext cx="12114362" cy="6190696"/>
          </a:xfrm>
        </p:spPr>
        <p:txBody>
          <a:bodyPr/>
          <a:lstStyle/>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Validation and Fine-Tuning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 separate validation dataset monitors the model's performance during training and prevents overfitting (when the model memorizes training data but performs poorly on new data).</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Hyperparameters (e.g., learning rate) may be adjusted to fine-tune the model's performance.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Inference and Application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Once trained, the model is ready for inference, which processes new, unseen images to make predictions.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The AI image processing model </a:t>
            </a:r>
            <a:r>
              <a:rPr lang="en-IN" sz="1300" kern="0" dirty="0" err="1">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analyzes</a:t>
            </a: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the features of the input image and produces predictions or outputs based on its training.</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Post-Processing and Visualization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Post-processing techniques may be applied depending on the task to refine the model's outputs. For example, object detection models might use non-maximum suppression to eliminate duplicate detections.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The processed images or outputs can be visualized or further utilized in various applications, such as medical diagnosis, autonomous vehicles, art generation, and more.</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45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Continuous Learning and Improvement</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6000"/>
              </a:lnSpc>
              <a:spcAft>
                <a:spcPts val="750"/>
              </a:spcAft>
              <a:buSzPts val="1000"/>
              <a:buFont typeface="Courier New" panose="02070309020205020404" pitchFamily="49" charset="0"/>
              <a:buChar char="o"/>
              <a:tabLst>
                <a:tab pos="914400" algn="l"/>
              </a:tabLst>
            </a:pPr>
            <a:r>
              <a:rPr lang="en-IN" sz="13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models can be continuously improved through a cycle of retraining with new data and fine-tuning based on user feedback and performance evaluation.</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450" dirty="0">
                <a:solidFill>
                  <a:srgbClr val="161B3D"/>
                </a:solidFill>
                <a:effectLst/>
                <a:latin typeface="Noto Sans" panose="020B0502040504020204" pitchFamily="34" charset="0"/>
                <a:ea typeface="Times New Roman" panose="02020603050405020304" pitchFamily="18" charset="0"/>
              </a:rPr>
              <a:t>It's important to note that the success of AI image processing depends on the availability of high-quality </a:t>
            </a:r>
            <a:r>
              <a:rPr lang="en-IN" sz="1450" dirty="0" err="1">
                <a:solidFill>
                  <a:srgbClr val="161B3D"/>
                </a:solidFill>
                <a:effectLst/>
                <a:latin typeface="Noto Sans" panose="020B0502040504020204" pitchFamily="34" charset="0"/>
                <a:ea typeface="Times New Roman" panose="02020603050405020304" pitchFamily="18" charset="0"/>
              </a:rPr>
              <a:t>labeled</a:t>
            </a:r>
            <a:r>
              <a:rPr lang="en-IN" sz="1450" dirty="0">
                <a:solidFill>
                  <a:srgbClr val="161B3D"/>
                </a:solidFill>
                <a:effectLst/>
                <a:latin typeface="Noto Sans" panose="020B0502040504020204" pitchFamily="34" charset="0"/>
                <a:ea typeface="Times New Roman" panose="02020603050405020304" pitchFamily="18" charset="0"/>
              </a:rPr>
              <a:t> data, the design of appropriate neural network architectures, and the effective tuning of hyperparameters. The process of training and deploying AI image processing models is complex but has the potential to yield powerful insights and capabilities across a wide range of industries and applications.</a:t>
            </a:r>
            <a:r>
              <a:rPr lang="en-US" sz="1800" kern="0" dirty="0">
                <a:solidFill>
                  <a:srgbClr val="222222"/>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endParaRPr lang="en-IN" sz="1800" kern="100" dirty="0">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p:txBody>
      </p:sp>
      <p:sp>
        <p:nvSpPr>
          <p:cNvPr id="8" name="Title 16">
            <a:extLst>
              <a:ext uri="{FF2B5EF4-FFF2-40B4-BE49-F238E27FC236}">
                <a16:creationId xmlns:a16="http://schemas.microsoft.com/office/drawing/2014/main" id="{326B17A3-F735-CF84-D56B-5AFAAD95AAC2}"/>
              </a:ext>
            </a:extLst>
          </p:cNvPr>
          <p:cNvSpPr txBox="1">
            <a:spLocks/>
          </p:cNvSpPr>
          <p:nvPr/>
        </p:nvSpPr>
        <p:spPr>
          <a:xfrm>
            <a:off x="2374183" y="0"/>
            <a:ext cx="9556149" cy="653692"/>
          </a:xfrm>
          <a:prstGeom prst="rect">
            <a:avLst/>
          </a:prstGeom>
        </p:spPr>
        <p:txBody>
          <a:bodyPr vert="horz" lIns="91440" tIns="45720" rIns="91440" bIns="45720" rtlCol="0" anchor="t">
            <a:noAutofit/>
          </a:bodyPr>
          <a:lst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a:lstStyle>
          <a:p>
            <a:r>
              <a:rPr lang="en-US" sz="4000" b="1" dirty="0">
                <a:latin typeface="+mn-lt"/>
              </a:rPr>
              <a:t>3. Image processing…Continue</a:t>
            </a:r>
            <a:endParaRPr lang="en-US" sz="4000" b="1" dirty="0"/>
          </a:p>
        </p:txBody>
      </p:sp>
    </p:spTree>
    <p:extLst>
      <p:ext uri="{BB962C8B-B14F-4D97-AF65-F5344CB8AC3E}">
        <p14:creationId xmlns:p14="http://schemas.microsoft.com/office/powerpoint/2010/main" val="124422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a:xfrm>
            <a:off x="1037089" y="0"/>
            <a:ext cx="9912096" cy="886968"/>
          </a:xfrm>
        </p:spPr>
        <p:txBody>
          <a:bodyPr/>
          <a:lstStyle/>
          <a:p>
            <a:r>
              <a:rPr lang="en-IN" sz="4000" b="1" dirty="0">
                <a:solidFill>
                  <a:srgbClr val="161B3D"/>
                </a:solidFill>
                <a:effectLst/>
                <a:latin typeface="+mn-lt"/>
                <a:ea typeface="Times New Roman" panose="02020603050405020304" pitchFamily="18" charset="0"/>
              </a:rPr>
              <a:t>4. Challenges in AI Image Processing</a:t>
            </a:r>
            <a:endParaRPr lang="en-US" sz="4000" dirty="0">
              <a:latin typeface="+mn-lt"/>
            </a:endParaRP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9</a:t>
            </a:fld>
            <a:endParaRPr lang="en-US" dirty="0"/>
          </a:p>
        </p:txBody>
      </p:sp>
      <p:sp>
        <p:nvSpPr>
          <p:cNvPr id="6" name="Content Placeholder 5">
            <a:extLst>
              <a:ext uri="{FF2B5EF4-FFF2-40B4-BE49-F238E27FC236}">
                <a16:creationId xmlns:a16="http://schemas.microsoft.com/office/drawing/2014/main" id="{6F5226B5-4C21-C98B-BB68-ADECEB2BBFD4}"/>
              </a:ext>
            </a:extLst>
          </p:cNvPr>
          <p:cNvSpPr>
            <a:spLocks noGrp="1"/>
          </p:cNvSpPr>
          <p:nvPr>
            <p:ph idx="1"/>
          </p:nvPr>
        </p:nvSpPr>
        <p:spPr>
          <a:xfrm>
            <a:off x="172529" y="886968"/>
            <a:ext cx="11783682" cy="5513935"/>
          </a:xfrm>
        </p:spPr>
        <p:txBody>
          <a:bodyPr/>
          <a:lstStyle/>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Data Privacy and Security:</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 The reliance on vast amounts of data raises concerns about privacy and security. Handling sensitive visual information, such as medical images or surveillance footage, demands robust safeguards against unauthorized access and misuse.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Bias: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AI image processing models can inherit biases present in training data, leading to skewed or unfair outcomes. Striving for fairness and minimizing bias is crucial, especially when making decisions that impact individuals or communities.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750"/>
              </a:spcAft>
              <a:buSzPts val="1000"/>
              <a:buFont typeface="Symbol" panose="05050102010706020507" pitchFamily="18" charset="2"/>
              <a:buChar char=""/>
              <a:tabLst>
                <a:tab pos="457200" algn="l"/>
              </a:tabLst>
            </a:pPr>
            <a:r>
              <a:rPr lang="en-IN" sz="1800" b="1"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Robustness and Generalization: </a:t>
            </a:r>
            <a:r>
              <a:rPr lang="en-IN" sz="1800" kern="0" dirty="0">
                <a:solidFill>
                  <a:srgbClr val="161B3D"/>
                </a:solidFill>
                <a:effectLst/>
                <a:latin typeface="Noto Sans" panose="020B0502040504020204" pitchFamily="34" charset="0"/>
                <a:ea typeface="Times New Roman" panose="02020603050405020304" pitchFamily="18" charset="0"/>
                <a:cs typeface="Times New Roman" panose="02020603050405020304" pitchFamily="18" charset="0"/>
              </a:rPr>
              <a:t>Ensuring that AI models perform reliably across different scenarios and environments is challenging. Models need to be robust enough to handle variations in lighting, weather, and other real-world conditions.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b="1" dirty="0">
                <a:solidFill>
                  <a:srgbClr val="161B3D"/>
                </a:solidFill>
                <a:effectLst/>
                <a:latin typeface="Noto Sans" panose="020B0502040504020204" pitchFamily="34" charset="0"/>
                <a:ea typeface="Times New Roman" panose="02020603050405020304" pitchFamily="18" charset="0"/>
              </a:rPr>
              <a:t>Interpretable Results:</a:t>
            </a:r>
            <a:r>
              <a:rPr lang="en-IN" sz="1800" dirty="0">
                <a:solidFill>
                  <a:srgbClr val="161B3D"/>
                </a:solidFill>
                <a:effectLst/>
                <a:latin typeface="Noto Sans" panose="020B0502040504020204" pitchFamily="34" charset="0"/>
                <a:ea typeface="Times New Roman" panose="02020603050405020304" pitchFamily="18" charset="0"/>
              </a:rPr>
              <a:t> While AI image processing can deliver impressive results, understanding why a model makes a certain prediction remains challenging. Explaining complex decisions made by deep neural networks is an ongoing area of research</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0" dirty="0">
                <a:solidFill>
                  <a:srgbClr val="222222"/>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endParaRPr lang="en-IN" sz="1800" kern="100" dirty="0">
              <a:effectLst/>
              <a:highlight>
                <a:srgbClr val="FFFFFF"/>
              </a:highligh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78139523"/>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{26A1C918-C1A6-46C3-AFF2-3993CF0B90A5}tf11429527_win32</Template>
  <TotalTime>1289</TotalTime>
  <Words>2340</Words>
  <Application>Microsoft Office PowerPoint</Application>
  <PresentationFormat>Widescreen</PresentationFormat>
  <Paragraphs>143</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Calibri</vt:lpstr>
      <vt:lpstr>Century Gothic</vt:lpstr>
      <vt:lpstr>Courier New</vt:lpstr>
      <vt:lpstr>Karla</vt:lpstr>
      <vt:lpstr>Noto Sans</vt:lpstr>
      <vt:lpstr>Open Sans</vt:lpstr>
      <vt:lpstr>Symbol</vt:lpstr>
      <vt:lpstr>Times New Roman</vt:lpstr>
      <vt:lpstr>Univers Condensed Light</vt:lpstr>
      <vt:lpstr>Office Theme</vt:lpstr>
      <vt:lpstr>B.S.Abdur Rahman Crescent Institute of Science &amp; Technology   SCHOOL OF COMPUTER INFORMATION AND MATHEMATICAL SCIENCES DEPARTMENT OF COMPUTER APPLICATIONS</vt:lpstr>
      <vt:lpstr>Agenda</vt:lpstr>
      <vt:lpstr>1. Introduction</vt:lpstr>
      <vt:lpstr>1. Introduction Continue…..</vt:lpstr>
      <vt:lpstr>Research - Abstract </vt:lpstr>
      <vt:lpstr>2. Research - Abstract</vt:lpstr>
      <vt:lpstr>3. Image processing</vt:lpstr>
      <vt:lpstr>PowerPoint Presentation</vt:lpstr>
      <vt:lpstr>4. Challenges in AI Image Processing</vt:lpstr>
      <vt:lpstr>5. Trends in AI Image Processing</vt:lpstr>
      <vt:lpstr>6. Potential Benefits</vt:lpstr>
      <vt:lpstr>6. Potential Benefits. Continue</vt:lpstr>
      <vt:lpstr>7. Plan for product launch </vt:lpstr>
      <vt:lpstr>8. Timeline</vt:lpstr>
      <vt:lpstr>9. Meet our team</vt:lpstr>
      <vt:lpstr>10. Summary </vt:lpstr>
      <vt:lpstr>11. 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KASPAR KENNADY A</dc:creator>
  <cp:lastModifiedBy>KASPAR KENNADY A</cp:lastModifiedBy>
  <cp:revision>13</cp:revision>
  <dcterms:created xsi:type="dcterms:W3CDTF">2024-06-10T10:51:03Z</dcterms:created>
  <dcterms:modified xsi:type="dcterms:W3CDTF">2024-07-18T09:08:36Z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